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6" r:id="rId3"/>
    <p:sldId id="285" r:id="rId4"/>
    <p:sldId id="287" r:id="rId5"/>
    <p:sldId id="261" r:id="rId6"/>
    <p:sldId id="262" r:id="rId7"/>
    <p:sldId id="263" r:id="rId8"/>
    <p:sldId id="265" r:id="rId9"/>
    <p:sldId id="266" r:id="rId10"/>
    <p:sldId id="267" r:id="rId11"/>
    <p:sldId id="288" r:id="rId12"/>
    <p:sldId id="290" r:id="rId13"/>
    <p:sldId id="291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642F-FF6F-4F0A-9974-EAD69F9E585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6DEC-F233-4A90-8E82-411146816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67486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642F-FF6F-4F0A-9974-EAD69F9E585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6DEC-F233-4A90-8E82-411146816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6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642F-FF6F-4F0A-9974-EAD69F9E585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6DEC-F233-4A90-8E82-411146816D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3896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642F-FF6F-4F0A-9974-EAD69F9E585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6DEC-F233-4A90-8E82-411146816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55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642F-FF6F-4F0A-9974-EAD69F9E585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6DEC-F233-4A90-8E82-411146816D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493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642F-FF6F-4F0A-9974-EAD69F9E585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6DEC-F233-4A90-8E82-411146816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354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642F-FF6F-4F0A-9974-EAD69F9E585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6DEC-F233-4A90-8E82-411146816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65927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642F-FF6F-4F0A-9974-EAD69F9E585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6DEC-F233-4A90-8E82-411146816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1660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642F-FF6F-4F0A-9974-EAD69F9E585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6DEC-F233-4A90-8E82-411146816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3562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642F-FF6F-4F0A-9974-EAD69F9E585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6DEC-F233-4A90-8E82-411146816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55944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642F-FF6F-4F0A-9974-EAD69F9E585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6DEC-F233-4A90-8E82-411146816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5883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642F-FF6F-4F0A-9974-EAD69F9E585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6DEC-F233-4A90-8E82-411146816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43983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642F-FF6F-4F0A-9974-EAD69F9E585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6DEC-F233-4A90-8E82-411146816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49671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642F-FF6F-4F0A-9974-EAD69F9E585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6DEC-F233-4A90-8E82-411146816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8253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642F-FF6F-4F0A-9974-EAD69F9E585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6DEC-F233-4A90-8E82-411146816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4194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642F-FF6F-4F0A-9974-EAD69F9E585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6DEC-F233-4A90-8E82-411146816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99677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4642F-FF6F-4F0A-9974-EAD69F9E585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DE6DEC-F233-4A90-8E82-411146816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4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8064896" cy="2448271"/>
          </a:xfrm>
        </p:spPr>
        <p:txBody>
          <a:bodyPr>
            <a:prstTxWarp prst="textInflateBottom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Основная образовательная программа дошкольного образования МОУ Мордвиновская СШ ЯМР 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https://avatars.mds.yandex.net/get-zen_doc/51081/pub_5afae28c1410c30992ccd125_5afae3633c50f7143d328688/scale_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6373410" cy="42510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2286000" y="609329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Используемые программы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085584" cy="5112568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Образовательный процесс в дошкольном образовательном учреждении строится по следующим программам:</a:t>
            </a:r>
          </a:p>
          <a:p>
            <a:pPr algn="just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Основная образовательная программа дошкольного образования «От рождения до школы» под редакцией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Н.Е.Вераксы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Т.С.Комаровой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М.А.Васильевой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Программа «От рождения до школы» является инновационным общеобразовательным программным документом для дошкольных учреждений, подготовленным с учетом новейших достижений науки и практики отечественного и зарубежного дошкольного образования. Программа разработана в соответствии с действующими ФГОС ДО.</a:t>
            </a:r>
          </a:p>
          <a:p>
            <a:pPr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Программе на первый план выдвигается развивающая функция образования, обеспечивающая становление личности ребенка и ориентирующая педагога на его индивидуальные особенности, что соответствует современным научным концепциям дошкольного воспитания о признании самоценности дошкольного периода детства. Программа построена на позициях гуманно-личностного отношения к ребенку и направлена на его всестороннее развитие, формирование духовных и общечеловеческих ценностей, а также способностей и компетенций. В Программе отсутствуют жесткая регламентация знаний детей и предметный центризм в обучении.</a:t>
            </a:r>
          </a:p>
          <a:p>
            <a:pPr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Основная общеобразовательная программа раскрывает возрастные особенности, контингент воспитанников, режимы дня, расписания непосредственно образовательной деятельности, а также содержание психолого-педагогической работы по освоению детьми образовательных областей, мониторинг образовательного процесса и взаимодействие с социумом и родителями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200" b="1" i="1" dirty="0">
                <a:latin typeface="Times New Roman" panose="02020603050405020304" pitchFamily="18" charset="0"/>
              </a:rPr>
              <a:t>Парциальная программа «Программа художественного воспитания, обучения и развития детей 2-7л. «Цветные ладошки», Лыкова И.А.</a:t>
            </a:r>
            <a:endParaRPr lang="ru-RU" sz="2200" dirty="0"/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</a:rPr>
              <a:t>    Программа </a:t>
            </a:r>
            <a:r>
              <a:rPr lang="ru-RU" sz="2200" dirty="0">
                <a:latin typeface="Times New Roman" panose="02020603050405020304" pitchFamily="18" charset="0"/>
              </a:rPr>
              <a:t>направлена на формирование у детей раннего и дошкольного возраста эстетического отношения и </a:t>
            </a:r>
            <a:r>
              <a:rPr lang="ru-RU" sz="2200" dirty="0" smtClean="0">
                <a:latin typeface="Times New Roman" panose="02020603050405020304" pitchFamily="18" charset="0"/>
              </a:rPr>
              <a:t>    художественно </a:t>
            </a:r>
            <a:r>
              <a:rPr lang="ru-RU" sz="2200" dirty="0">
                <a:latin typeface="Times New Roman" panose="02020603050405020304" pitchFamily="18" charset="0"/>
              </a:rPr>
              <a:t>– творческих способностей в изобразительной деятельности, воспитание художественного вкуса и чувства гармонии.</a:t>
            </a:r>
            <a:endParaRPr lang="ru-RU" sz="2200" dirty="0"/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</a:rPr>
              <a:t> Введение детей в мир общечеловеческой культуры через ее открытые проблемы, которые ребенок самостоятельно «открывает» в процессе культуроосвоения на основе мышления, эмпатии и продуктивного воображения.</a:t>
            </a:r>
            <a:endParaRPr lang="ru-RU" sz="2200" dirty="0"/>
          </a:p>
          <a:p>
            <a:pPr algn="just">
              <a:buNone/>
            </a:pPr>
            <a:endParaRPr lang="ru-RU" dirty="0"/>
          </a:p>
        </p:txBody>
      </p:sp>
      <p:pic>
        <p:nvPicPr>
          <p:cNvPr id="7170" name="Picture 2" descr="https://img-fotki.yandex.ru/get/5502/ladyo2004.34/0_4c56e_7b40d80b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725144"/>
            <a:ext cx="2236217" cy="229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5.infourok.ru/uploads/ex/0535/000e709c-9bee8667/hello_html_731a42b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9" y="4437112"/>
            <a:ext cx="3059832" cy="24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170020" cy="121442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 взаимодействия педагогического коллектива с семьями детей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928803"/>
            <a:ext cx="8229600" cy="409248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законом «Об образовании в Российской Федерации», федеральными государственными образовательными стандартами дошкольного образования, Уставом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Мордвиновская СШ ЯМР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основных задач является взаимодействие с семьей для обеспечения полноценного развития и реализации личности ребенка. Особое место уделяется правовому и психолого-педагогическому просвещению родителей (законных представителей) детей.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совместной деятельности семьи и дошкольного учреждения заложены следующие принципы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единый подход к процессу воспитания ребёнка;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открытость дошкольного учреждения для родителей (законных представителей);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взаимное доверие во взаимоотношениях педагогов и родителей (законных представителей);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уважение и доброжелательность друг к другу;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дифференцированный подход к каждой семье;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равно ответственность родителей (законных представителей) и педагогов.</a:t>
            </a:r>
          </a:p>
          <a:p>
            <a:pPr marL="0" indent="0" algn="just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7056784" cy="131038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Совместная деятельность педагогов и родителей (законных представителей)</a:t>
            </a:r>
            <a:endParaRPr lang="ru-RU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</a:rPr>
              <a:t>проведение совместных праздников </a:t>
            </a:r>
            <a:endParaRPr lang="ru-RU" sz="1600" dirty="0" smtClean="0">
              <a:latin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</a:rPr>
              <a:t>оформление </a:t>
            </a:r>
            <a:r>
              <a:rPr lang="ru-RU" sz="1600" dirty="0">
                <a:latin typeface="Times New Roman" panose="02020603050405020304" pitchFamily="18" charset="0"/>
              </a:rPr>
              <a:t>совместных с детьми выставок</a:t>
            </a:r>
            <a:endParaRPr lang="ru-RU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</a:rPr>
              <a:t>совместные проекты</a:t>
            </a:r>
            <a:endParaRPr lang="ru-RU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</a:rPr>
              <a:t>семейные конкурсы</a:t>
            </a:r>
            <a:endParaRPr lang="ru-RU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</a:rPr>
              <a:t>совместные социально значимые акции</a:t>
            </a:r>
            <a:endParaRPr lang="ru-RU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</a:rPr>
              <a:t>совместная трудовая деятельность.</a:t>
            </a:r>
            <a:endParaRPr lang="ru-RU" sz="1600" dirty="0"/>
          </a:p>
          <a:p>
            <a:pPr algn="just"/>
            <a:r>
              <a:rPr lang="ru-RU" sz="1600" dirty="0">
                <a:latin typeface="Times New Roman" panose="02020603050405020304" pitchFamily="18" charset="0"/>
              </a:rPr>
              <a:t>Данные формы взаимодействия с семьёй позволяют обеспечить психолого-педагогическую поддержку семьи и повышение компетентности родителей (законных представителей) в вопросах развития и образования, охраны и укрепления здоровья детей. И как результат: успешное развитие воспитанников ДОУ и реализацию творческого потенциала родителей (законных представителей) и детей.</a:t>
            </a:r>
            <a:endParaRPr lang="ru-RU" sz="1600" dirty="0"/>
          </a:p>
          <a:p>
            <a:pPr algn="just"/>
            <a:r>
              <a:rPr lang="ru-RU" sz="1600" dirty="0">
                <a:latin typeface="Times New Roman" panose="02020603050405020304" pitchFamily="18" charset="0"/>
              </a:rPr>
              <a:t>Взаимодействие с родителями (законными представителями) по вопросам образования ребёнка происходит через непосредственное вовлечение их в образовательную деятельность, посредством создания образовательных проектов совместно с семьёй на основе выявления потребностей и поддержки образовательных инициатив семьи.</a:t>
            </a:r>
            <a:endParaRPr lang="ru-RU" sz="1600" dirty="0"/>
          </a:p>
          <a:p>
            <a:pPr>
              <a:buNone/>
            </a:pP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774" y="692696"/>
            <a:ext cx="3993226" cy="2889754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4104456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Программа является внутренним стандартом для всех участников образовательного процесса: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Определяет приоритеты в содержании образования и способствует интеграции и координации деятельности всех педагогов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Способствует адекватности интегративного подхода в содержании образования, взаимному «пронизыванию» различных видов предметности в разных видах и формах детской деятельности.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Способствует накоплению спонтанного опыта детей в организованной обобщенной предметной среде; в специально продуманной и мотивированной самостоятельной деятельности; в реальном и опосредованном обучении.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Picture 2" descr="https://img-fotki.yandex.ru/get/5502/ladyo2004.34/0_4c56e_7b40d80b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284984"/>
            <a:ext cx="3226728" cy="377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692696"/>
            <a:ext cx="6347714" cy="534866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7c2cf7fb5e5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700808"/>
            <a:ext cx="4191008" cy="4276138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404664"/>
            <a:ext cx="7562801" cy="5636699"/>
          </a:xfrm>
        </p:spPr>
        <p:txBody>
          <a:bodyPr>
            <a:normAutofit fontScale="85000" lnSpcReduction="20000"/>
          </a:bodyPr>
          <a:lstStyle/>
          <a:p>
            <a:pPr marL="342900" lvl="2" indent="-342900"/>
            <a:r>
              <a:rPr lang="ru-RU" sz="2400" dirty="0">
                <a:latin typeface="Times New Roman" panose="02020603050405020304" pitchFamily="18" charset="0"/>
              </a:rPr>
              <a:t>Образовательная программа разработана в соответствии с ФГОС дошкольного образования и с учетом Примерной общеобразовательной программы «От рождения до школы» под редакцией Н.Е. Вераксы, Т.С. Комаровой, М.А. Васильевой. При разработке учитывались парциальные образовательные программы</a:t>
            </a:r>
            <a:r>
              <a:rPr lang="ru-RU" sz="2300" dirty="0">
                <a:latin typeface="Times New Roman" panose="02020603050405020304" pitchFamily="18" charset="0"/>
              </a:rPr>
              <a:t>:</a:t>
            </a:r>
            <a:r>
              <a:rPr lang="ru-RU" sz="2300" b="1" i="1" dirty="0">
                <a:latin typeface="Times New Roman" panose="02020603050405020304" pitchFamily="18" charset="0"/>
              </a:rPr>
              <a:t> «Цветные ладошки» И.А. Лыкова, </a:t>
            </a:r>
            <a:r>
              <a:rPr lang="ru-RU" sz="2300" b="1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«Художественное творчество и конструирование»  Л. В. Куцакова </a:t>
            </a:r>
            <a:r>
              <a:rPr lang="ru-RU" sz="2400" b="1" i="1" dirty="0">
                <a:latin typeface="Times New Roman" panose="02020603050405020304" pitchFamily="18" charset="0"/>
              </a:rPr>
              <a:t>и др</a:t>
            </a:r>
            <a:r>
              <a:rPr lang="ru-RU" sz="2400" b="1" i="1" dirty="0" smtClean="0">
                <a:latin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</a:rPr>
              <a:t>Программа </a:t>
            </a:r>
            <a:r>
              <a:rPr lang="ru-RU" sz="2400" dirty="0">
                <a:latin typeface="Times New Roman" panose="02020603050405020304" pitchFamily="18" charset="0"/>
              </a:rPr>
              <a:t>состоит из обязательной части (60 %) и части, формируемой участниками образовательных отношений (40 %). Обе части являются взаимодополняющими и необходимыми с точки зрения реализации требований Стандарта.</a:t>
            </a:r>
            <a:endParaRPr lang="ru-RU" sz="2400" dirty="0"/>
          </a:p>
          <a:p>
            <a:r>
              <a:rPr lang="ru-RU" sz="2400" dirty="0">
                <a:latin typeface="Times New Roman" panose="02020603050405020304" pitchFamily="18" charset="0"/>
              </a:rPr>
              <a:t>Программа включает три основных раздела: целевой, содержательный и организационный, в каждом из которых отражается обязательная часть и часть, формируемая участниками образовательных отношений.</a:t>
            </a:r>
            <a:endParaRPr lang="ru-RU" sz="2400" dirty="0"/>
          </a:p>
          <a:p>
            <a:r>
              <a:rPr lang="ru-RU" sz="2400" dirty="0">
                <a:latin typeface="Times New Roman" panose="02020603050405020304" pitchFamily="18" charset="0"/>
              </a:rPr>
              <a:t>Программа реализуется на государственном языке Российской Федерации в течение всего времени пребывания детей в ДОУ.</a:t>
            </a:r>
            <a:endParaRPr lang="ru-RU" sz="2400" dirty="0"/>
          </a:p>
          <a:p>
            <a:r>
              <a:rPr lang="ru-RU" sz="2400" dirty="0">
                <a:latin typeface="Times New Roman" panose="02020603050405020304" pitchFamily="18" charset="0"/>
              </a:rPr>
              <a:t>Форма обучения – очная</a:t>
            </a:r>
            <a:endParaRPr lang="ru-RU" sz="2400" dirty="0"/>
          </a:p>
          <a:p>
            <a:r>
              <a:rPr lang="ru-RU" sz="2400" dirty="0">
                <a:latin typeface="Times New Roman" panose="02020603050405020304" pitchFamily="18" charset="0"/>
              </a:rPr>
              <a:t>Срок реализации - 5 лет</a:t>
            </a:r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2408597/0a5f828d-8398-4616-8ded-5826ca1360ce/s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797152"/>
            <a:ext cx="4111286" cy="226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293" y="260649"/>
            <a:ext cx="8229600" cy="410445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</a:rPr>
              <a:t>Образовательный процесс в </a:t>
            </a:r>
            <a:r>
              <a:rPr lang="ru-RU" sz="2400" dirty="0" smtClean="0">
                <a:latin typeface="Times New Roman" panose="02020603050405020304" pitchFamily="18" charset="0"/>
              </a:rPr>
              <a:t>МОУ Мордвиновская СШ ЯМР строится </a:t>
            </a:r>
            <a:r>
              <a:rPr lang="ru-RU" sz="2400" dirty="0">
                <a:latin typeface="Times New Roman" panose="02020603050405020304" pitchFamily="18" charset="0"/>
              </a:rPr>
              <a:t>с учетом требований санитарно-гигиенического режима в дошкольных образовательных учреждениях (СанПиН 2.4.1.3049-13). Его характерными качествами являются рациональность организационной структуры, развивающее разнообразие форм обучения, взаимосвязь между организационными формами. </a:t>
            </a:r>
            <a:endParaRPr lang="ru-RU" sz="2400" dirty="0"/>
          </a:p>
          <a:p>
            <a:pPr algn="just"/>
            <a:r>
              <a:rPr lang="ru-RU" sz="2400" dirty="0">
                <a:latin typeface="Times New Roman" panose="02020603050405020304" pitchFamily="18" charset="0"/>
              </a:rPr>
              <a:t>В основу работы учреждения положены цели и задачи, определенные федеральным государственным образовательным стандартом дошкольного образования (ФГОС ДО, Стандарт), среди которых ведущее место занимают вопросы, связанные с охраной жизни и здоровья воспитанников – как физического, так и психического, создание равных условий для всестороннего и гармоничного развития ребенка и его позитивной социализации, полноценное проживание детьми периода дошкольного детства.</a:t>
            </a:r>
            <a:endParaRPr lang="ru-RU" sz="2400" dirty="0"/>
          </a:p>
          <a:p>
            <a:pPr algn="just"/>
            <a:r>
              <a:rPr lang="ru-RU" sz="2400" dirty="0">
                <a:latin typeface="Times New Roman" panose="02020603050405020304" pitchFamily="18" charset="0"/>
              </a:rPr>
              <a:t>Программа определяет специфику организации образовательного процесса (содержание, формы) с учетом федерального образовательного стандарта дошкольного образования, разработана индивидуально для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МОУ Мордвиновская СШ ЯМР </a:t>
            </a:r>
            <a:r>
              <a:rPr lang="ru-RU" sz="2400" dirty="0" smtClean="0">
                <a:latin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</a:rPr>
              <a:t>учитывает потребности воспитанников, их родителей (законных представителей), общественности и социума.</a:t>
            </a:r>
            <a:endParaRPr lang="ru-RU" sz="2400" dirty="0"/>
          </a:p>
          <a:p>
            <a:pPr algn="just"/>
            <a:r>
              <a:rPr lang="ru-RU" sz="2400" dirty="0">
                <a:latin typeface="Times New Roman" panose="02020603050405020304" pitchFamily="18" charset="0"/>
              </a:rPr>
              <a:t>В основе образовательной программы лежит: цель, содержание, методики и технологии, формы организации. Программа определяет содержание и организацию образовательной деятельности в </a:t>
            </a:r>
            <a:r>
              <a:rPr lang="ru-RU" sz="2400" dirty="0" smtClean="0">
                <a:latin typeface="Times New Roman" panose="02020603050405020304" pitchFamily="18" charset="0"/>
              </a:rPr>
              <a:t>ОУ </a:t>
            </a:r>
            <a:r>
              <a:rPr lang="ru-RU" sz="2400" dirty="0">
                <a:latin typeface="Times New Roman" panose="02020603050405020304" pitchFamily="18" charset="0"/>
              </a:rPr>
              <a:t>и обеспечивает построение целостного педагогического процесса, направленного на полноценное всестороннее развитие ребенка – физическое, социально-коммуникативное, познавательное, речевое, художественно-эстетическое – во взаимосвязи.</a:t>
            </a:r>
            <a:endParaRPr lang="ru-RU" sz="2400" dirty="0"/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93610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программа соответствует основным принципам дошкольного образования: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988840"/>
            <a:ext cx="6347714" cy="4176464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</a:rPr>
              <a:t>полноценное </a:t>
            </a:r>
            <a:r>
              <a:rPr lang="ru-RU" sz="2400" dirty="0">
                <a:latin typeface="Times New Roman" panose="02020603050405020304" pitchFamily="18" charset="0"/>
              </a:rPr>
              <a:t>проживание ребенком всех этапов детства (младенческого, раннего и дошкольного возраста), обогащение (амплификация) детского развития;</a:t>
            </a:r>
            <a:endParaRPr lang="ru-RU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</a:rPr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 (далее - индивидуализация дошкольного образования);</a:t>
            </a:r>
            <a:endParaRPr lang="ru-RU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</a:rPr>
              <a:t>содействие и сотрудничество детей и взрослых, признание ребенка полноценным участником (субъектом) образовательных отношений;</a:t>
            </a:r>
            <a:endParaRPr lang="ru-RU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</a:rPr>
              <a:t>поддержка инициативы детей в различных видах деятельности;</a:t>
            </a:r>
            <a:endParaRPr lang="ru-RU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</a:rPr>
              <a:t>сотрудничество Организации с семьей;</a:t>
            </a:r>
            <a:endParaRPr lang="ru-RU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</a:rPr>
              <a:t>приобщение детей к социокультурным нормам, традициям семьи, общества и государства;</a:t>
            </a:r>
            <a:endParaRPr lang="ru-RU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</a:rPr>
              <a:t>формирование познавательных интересов и познавательных действий ребенка в различных видах деятельности;</a:t>
            </a:r>
            <a:endParaRPr lang="ru-RU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</a:rPr>
              <a:t>возрастная адекватность дошкольного образования (соответствие условий, требований, методов возрасту и особенностям развития);</a:t>
            </a:r>
            <a:endParaRPr lang="ru-RU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</a:rPr>
              <a:t>учет этнокультурной ситуации развития детей</a:t>
            </a:r>
            <a:r>
              <a:rPr lang="ru-RU" sz="2400" dirty="0" smtClean="0">
                <a:latin typeface="Times New Roman" panose="02020603050405020304" pitchFamily="18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zen_doc/51081/pub_5afae28c1410c30992ccd125_5afae3633c50f7143d328688/scale_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567" y="4462671"/>
            <a:ext cx="4363843" cy="24041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89654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</a:rPr>
              <a:t>Содержание Программы обеспечивает развитие личности, мотивации и способностей детей в различных видах деятельности и охватывать следующие направления развития и образования детей (далее - образовательные области): социально-коммуникативное развитие; познавательное развитие; речевое развитие; художественно-эстетическое развитие; физическое развитие.</a:t>
            </a:r>
            <a:endParaRPr lang="ru-RU" sz="2400" dirty="0"/>
          </a:p>
          <a:p>
            <a:pPr algn="just"/>
            <a:r>
              <a:rPr lang="ru-RU" sz="2400" b="1" dirty="0">
                <a:latin typeface="Times New Roman" panose="02020603050405020304" pitchFamily="18" charset="0"/>
              </a:rPr>
              <a:t>Социально-коммуникативное развитие</a:t>
            </a:r>
            <a:r>
              <a:rPr lang="ru-RU" sz="2400" dirty="0">
                <a:latin typeface="Times New Roman" panose="02020603050405020304" pitchFamily="18" charset="0"/>
              </a:rPr>
              <a:t> 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саморегуляции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формирование позитивных установок к различным видам труда и творчества; формирование основ безопасного поведения в быту, социуме, природе.</a:t>
            </a:r>
            <a:endParaRPr lang="ru-RU" sz="2400" dirty="0"/>
          </a:p>
          <a:p>
            <a:pPr algn="just"/>
            <a:r>
              <a:rPr lang="ru-RU" sz="2400" b="1" dirty="0">
                <a:latin typeface="Times New Roman" panose="02020603050405020304" pitchFamily="18" charset="0"/>
              </a:rPr>
              <a:t>Познавательное развитие</a:t>
            </a:r>
            <a:r>
              <a:rPr lang="ru-RU" sz="2400" dirty="0">
                <a:latin typeface="Times New Roman" panose="02020603050405020304" pitchFamily="18" charset="0"/>
              </a:rPr>
              <a:t> 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  <a:endParaRPr lang="ru-RU" sz="2400" dirty="0"/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bs.twimg.com/media/D04SMlrWsAAvnp8.jpg:lar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941168"/>
            <a:ext cx="3089406" cy="2046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6696744" cy="468052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</a:rPr>
              <a:t>Речевое развитие</a:t>
            </a:r>
            <a:r>
              <a:rPr lang="ru-RU" dirty="0">
                <a:latin typeface="Times New Roman" panose="02020603050405020304" pitchFamily="18" charset="0"/>
              </a:rPr>
              <a:t> 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</a:t>
            </a:r>
            <a:endParaRPr lang="ru-RU" dirty="0"/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Художественно-эстетическое развитие</a:t>
            </a:r>
            <a:r>
              <a:rPr lang="ru-RU" dirty="0">
                <a:latin typeface="Times New Roman" panose="02020603050405020304" pitchFamily="18" charset="0"/>
              </a:rPr>
              <a:t> предполагает 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и др.).</a:t>
            </a:r>
            <a:endParaRPr lang="ru-RU" dirty="0"/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Физическое развитие</a:t>
            </a:r>
            <a:r>
              <a:rPr lang="ru-RU" dirty="0">
                <a:latin typeface="Times New Roman" panose="02020603050405020304" pitchFamily="18" charset="0"/>
              </a:rPr>
              <a:t> 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саморегуляции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  <a:endParaRPr lang="ru-RU" dirty="0">
              <a:effectLst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5736"/>
            <a:ext cx="8229600" cy="1143000"/>
          </a:xfrm>
        </p:spPr>
        <p:txBody>
          <a:bodyPr>
            <a:prstTxWarp prst="textWave4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Цели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и задачи реализации Программы: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к обучению в школе, обеспечение безопасности жизнедеятельности дошкольника.</a:t>
            </a:r>
          </a:p>
          <a:p>
            <a:pPr>
              <a:buNone/>
            </a:pPr>
            <a:r>
              <a:rPr lang="ru-RU" dirty="0"/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>
              <a:buNone/>
            </a:pPr>
            <a:r>
              <a:rPr lang="ru-RU" dirty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>
              <a:buNone/>
            </a:pPr>
            <a:r>
              <a:rPr lang="ru-RU" dirty="0"/>
              <a:t>обеспечения преемственности целей, задач и содержания образования, реализуемых в рамках образовательных программ различных уровней (далее - преемственность основных образовательных программ дошкольного и начального общего образования);</a:t>
            </a:r>
          </a:p>
          <a:p>
            <a:pPr>
              <a:buNone/>
            </a:pPr>
            <a:r>
              <a:rPr lang="ru-RU" dirty="0"/>
              <a:t>создания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pPr>
              <a:buNone/>
            </a:pPr>
            <a:r>
              <a:rPr lang="ru-RU" dirty="0"/>
              <a:t>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правил, и норм поведения в интересах человека, семьи, общества;</a:t>
            </a:r>
          </a:p>
          <a:p>
            <a:pPr>
              <a:buNone/>
            </a:pPr>
            <a:r>
              <a:rPr lang="ru-RU" dirty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7128792" cy="475252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первоначальных представлений основ национальной культуры, вызвать интерес к познанию культуры своего народа, способствовать формированию художественных и творческих способностей;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раннего и дошкольного возраста эстетического отношения и художественно – творческих способностей в изобразительной деятельности, воспитание художественного вкуса и чувства гармонии.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http://dou1-usolie.ru/wp-content/uploads/2019/04/s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437112"/>
            <a:ext cx="4062483" cy="2532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c.pics.livejournal.com/nushakul/68241782/2120/2120_9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929" y="2564904"/>
            <a:ext cx="3268452" cy="374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490"/>
            <a:ext cx="889248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Возрастные и иные категории детей, на которых ориентирована Программа.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6984776" cy="5327504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Программа сформирована, как программа психолого-педагогической поддержки позитивной социализации и индивидуализации, развития личности детей дошкольного возраста, обеспечивающая разностороннее развитие воспитанников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МОУ Мордвиновской СШ ЯМР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 учетом их возрастных и индивидуальных особенностей, в том числе достижение ими уровня развития, необходимого и достаточного для успешного освоения ими образовательных программ начального общего образования, на основе индивидуального подхода.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Программа ориентирована на детей от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1,5-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7 лет. Программа охватывает возрастные периоды физического и психического развития детей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Первая 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группа детей раннего возраста (от 1 года до 2 лет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Вторая группа раннего возраста ( 2-3 лет)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Младшая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группа (от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4 года);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группа (от 4 до 5 лет);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Старшая группа (от 5 до 6 лет);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Подготовительная к школе группа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от 6 до 7 лет).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505</TotalTime>
  <Words>1265</Words>
  <Application>Microsoft Office PowerPoint</Application>
  <PresentationFormat>Экран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Trebuchet MS</vt:lpstr>
      <vt:lpstr>Wingdings</vt:lpstr>
      <vt:lpstr>Wingdings 3</vt:lpstr>
      <vt:lpstr>Аспект</vt:lpstr>
      <vt:lpstr> Основная образовательная программа дошкольного образования МОУ Мордвиновская СШ ЯМР </vt:lpstr>
      <vt:lpstr>Презентация PowerPoint</vt:lpstr>
      <vt:lpstr>Презентация PowerPoint</vt:lpstr>
      <vt:lpstr>Образовательная программа соответствует основным принципам дошкольного образования:</vt:lpstr>
      <vt:lpstr>Презентация PowerPoint</vt:lpstr>
      <vt:lpstr>Презентация PowerPoint</vt:lpstr>
      <vt:lpstr>Цели и задачи реализации Программы:</vt:lpstr>
      <vt:lpstr>Презентация PowerPoint</vt:lpstr>
      <vt:lpstr>Возрастные и иные категории детей, на которых ориентирована Программа.</vt:lpstr>
      <vt:lpstr>Используемые программы</vt:lpstr>
      <vt:lpstr>Характеристика взаимодействия педагогического коллектива с семьями детей</vt:lpstr>
      <vt:lpstr>Совместная деятельность педагогов и родителей (законных представителей)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 РОЖДЕНИЯ ДО ШКОЛЫ»</dc:title>
  <dc:creator>Владелец</dc:creator>
  <cp:lastModifiedBy>user</cp:lastModifiedBy>
  <cp:revision>52</cp:revision>
  <dcterms:created xsi:type="dcterms:W3CDTF">2014-05-19T17:45:20Z</dcterms:created>
  <dcterms:modified xsi:type="dcterms:W3CDTF">2022-12-12T05:45:21Z</dcterms:modified>
</cp:coreProperties>
</file>