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7" r:id="rId30"/>
    <p:sldId id="288" r:id="rId31"/>
    <p:sldId id="289" r:id="rId32"/>
    <p:sldId id="292" r:id="rId33"/>
    <p:sldId id="290" r:id="rId34"/>
    <p:sldId id="286" r:id="rId35"/>
    <p:sldId id="284" r:id="rId36"/>
    <p:sldId id="285" r:id="rId37"/>
    <p:sldId id="291"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65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11/25/2020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11/25/2020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11/25/2020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11/25/2020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11/25/2020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11/25/2020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11/25/2020</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11/25/2020</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11/25/2020</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ru-RU" smtClean="0"/>
              <a:t>Образец заголовка</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11/25/2020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a:p>
        </p:txBody>
      </p:sp>
      <p:sp>
        <p:nvSpPr>
          <p:cNvPr id="9" name="Content Placeholder 8"/>
          <p:cNvSpPr>
            <a:spLocks noGrp="1"/>
          </p:cNvSpPr>
          <p:nvPr>
            <p:ph sz="quarter" idx="13"/>
          </p:nvPr>
        </p:nvSpPr>
        <p:spPr>
          <a:xfrm>
            <a:off x="304800" y="381000"/>
            <a:ext cx="7772400" cy="494284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11/25/2020</a:t>
            </a:fld>
            <a:endParaRPr lang="en-US"/>
          </a:p>
        </p:txBody>
      </p:sp>
      <p:sp>
        <p:nvSpPr>
          <p:cNvPr id="9" name="Slide Number Placeholder 8"/>
          <p:cNvSpPr>
            <a:spLocks noGrp="1"/>
          </p:cNvSpPr>
          <p:nvPr>
            <p:ph type="sldNum" sz="quarter" idx="11"/>
          </p:nvPr>
        </p:nvSpPr>
        <p:spPr/>
        <p:txBody>
          <a:bodyPr/>
          <a:lstStyle/>
          <a:p>
            <a:fld id="{91974DF9-AD47-4691-BA21-BBFCE3637A9A}" type="slidenum">
              <a:rPr kumimoji="0" lang="en-US" smtClean="0"/>
              <a:pPr eaLnBrk="1" latinLnBrk="0" hangingPunct="1"/>
              <a:t>‹#›</a:t>
            </a:fld>
            <a:endParaRPr kumimoji="0" lang="en-US"/>
          </a:p>
        </p:txBody>
      </p:sp>
      <p:sp>
        <p:nvSpPr>
          <p:cNvPr id="10" name="Footer Placeholder 9"/>
          <p:cNvSpPr>
            <a:spLocks noGrp="1"/>
          </p:cNvSpPr>
          <p:nvPr>
            <p:ph type="ftr" sz="quarter" idx="12"/>
          </p:nvPr>
        </p:nvSpPr>
        <p:spPr/>
        <p:txBody>
          <a:bodyPr/>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1974DF9-AD47-4691-BA21-BBFCE3637A9A}" type="slidenum">
              <a:rPr kumimoji="0" lang="en-US" smtClean="0"/>
              <a:pPr eaLnBrk="1" latinLnBrk="0" hangingPunct="1"/>
              <a:t>‹#›</a:t>
            </a:fld>
            <a:endParaRPr kumimoji="0"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kumimoji="0"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eaLnBrk="1" latinLnBrk="0" hangingPunct="1"/>
            <a:fld id="{C699CB88-5E1A-4FAC-892A-60949ACB1F6F}" type="datetimeFigureOut">
              <a:rPr lang="en-US" smtClean="0"/>
              <a:pPr eaLnBrk="1" latinLnBrk="0" hangingPunct="1"/>
              <a:t>11/25/2020</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fg.resh.edu.ru/" TargetMode="External"/><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sz="4800" dirty="0" smtClean="0"/>
              <a:t>Особенности подготовки к ГИА-2021 по физике</a:t>
            </a:r>
            <a:endParaRPr lang="ru-RU" sz="4800" dirty="0"/>
          </a:p>
        </p:txBody>
      </p:sp>
      <p:sp>
        <p:nvSpPr>
          <p:cNvPr id="3" name="Подзаголовок 2"/>
          <p:cNvSpPr>
            <a:spLocks noGrp="1"/>
          </p:cNvSpPr>
          <p:nvPr>
            <p:ph type="subTitle" idx="1"/>
          </p:nvPr>
        </p:nvSpPr>
        <p:spPr/>
        <p:txBody>
          <a:bodyPr>
            <a:normAutofit lnSpcReduction="10000"/>
          </a:bodyPr>
          <a:lstStyle/>
          <a:p>
            <a:r>
              <a:rPr lang="ru-RU" dirty="0" smtClean="0"/>
              <a:t>Пешкова А.В., </a:t>
            </a:r>
            <a:r>
              <a:rPr lang="ru-RU" dirty="0" err="1" smtClean="0"/>
              <a:t>к.п.н</a:t>
            </a:r>
            <a:r>
              <a:rPr lang="ru-RU" dirty="0" smtClean="0"/>
              <a:t>, </a:t>
            </a:r>
          </a:p>
          <a:p>
            <a:r>
              <a:rPr lang="ru-RU" dirty="0" smtClean="0"/>
              <a:t>зав. Кафедрой ЕМД </a:t>
            </a:r>
          </a:p>
          <a:p>
            <a:r>
              <a:rPr lang="ru-RU" dirty="0" smtClean="0"/>
              <a:t>ГАУ ДПО ИРО Ярославской области</a:t>
            </a:r>
            <a:endParaRPr lang="ru-RU" dirty="0"/>
          </a:p>
        </p:txBody>
      </p:sp>
    </p:spTree>
    <p:extLst>
      <p:ext uri="{BB962C8B-B14F-4D97-AF65-F5344CB8AC3E}">
        <p14:creationId xmlns:p14="http://schemas.microsoft.com/office/powerpoint/2010/main" val="1905415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a:solidFill>
                  <a:schemeClr val="accent3">
                    <a:lumMod val="50000"/>
                  </a:schemeClr>
                </a:solidFill>
              </a:rPr>
              <a:t>№ 18: Понимание принципа действия технических устройств</a:t>
            </a:r>
          </a:p>
        </p:txBody>
      </p:sp>
      <p:sp>
        <p:nvSpPr>
          <p:cNvPr id="3" name="Объект 2"/>
          <p:cNvSpPr>
            <a:spLocks noGrp="1"/>
          </p:cNvSpPr>
          <p:nvPr>
            <p:ph idx="1"/>
          </p:nvPr>
        </p:nvSpPr>
        <p:spPr/>
        <p:txBody>
          <a:bodyPr>
            <a:normAutofit fontScale="92500" lnSpcReduction="20000"/>
          </a:bodyPr>
          <a:lstStyle/>
          <a:p>
            <a:r>
              <a:rPr lang="ru-RU" sz="2400" dirty="0">
                <a:latin typeface="Times New Roman"/>
                <a:ea typeface="Calibri"/>
                <a:cs typeface="Times New Roman"/>
              </a:rPr>
              <a:t> Изученные  технические устройства по всем разделам курса физики</a:t>
            </a:r>
          </a:p>
          <a:p>
            <a:r>
              <a:rPr lang="ru-RU" sz="2400" dirty="0">
                <a:latin typeface="Times New Roman"/>
                <a:ea typeface="Times New Roman"/>
                <a:cs typeface="Times New Roman"/>
              </a:rPr>
              <a:t>Соответствие </a:t>
            </a:r>
            <a:r>
              <a:rPr lang="ru-RU" sz="2400" b="1" dirty="0">
                <a:latin typeface="Times New Roman"/>
                <a:ea typeface="Times New Roman"/>
                <a:cs typeface="Times New Roman"/>
              </a:rPr>
              <a:t>между </a:t>
            </a:r>
            <a:r>
              <a:rPr lang="ru-RU" sz="2400" b="1" dirty="0">
                <a:solidFill>
                  <a:srgbClr val="000000"/>
                </a:solidFill>
                <a:latin typeface="Times New Roman"/>
                <a:ea typeface="Calibri"/>
                <a:cs typeface="Times New Roman"/>
              </a:rPr>
              <a:t>техническими устройствами</a:t>
            </a:r>
            <a:r>
              <a:rPr lang="ru-RU" sz="2400" dirty="0">
                <a:solidFill>
                  <a:srgbClr val="000000"/>
                </a:solidFill>
                <a:latin typeface="Times New Roman"/>
                <a:ea typeface="Calibri"/>
                <a:cs typeface="Times New Roman"/>
              </a:rPr>
              <a:t> </a:t>
            </a:r>
            <a:r>
              <a:rPr lang="ru-RU" sz="2400" b="1" dirty="0">
                <a:solidFill>
                  <a:srgbClr val="000000"/>
                </a:solidFill>
                <a:latin typeface="Times New Roman"/>
                <a:ea typeface="Calibri"/>
                <a:cs typeface="Times New Roman"/>
              </a:rPr>
              <a:t>и</a:t>
            </a:r>
            <a:r>
              <a:rPr lang="ru-RU" sz="2400" dirty="0">
                <a:solidFill>
                  <a:srgbClr val="000000"/>
                </a:solidFill>
                <a:latin typeface="Times New Roman"/>
                <a:ea typeface="Calibri"/>
                <a:cs typeface="Times New Roman"/>
              </a:rPr>
              <a:t> </a:t>
            </a:r>
            <a:r>
              <a:rPr lang="ru-RU" sz="2400" b="1" dirty="0">
                <a:solidFill>
                  <a:srgbClr val="000000"/>
                </a:solidFill>
                <a:latin typeface="Times New Roman"/>
                <a:ea typeface="Calibri"/>
                <a:cs typeface="Times New Roman"/>
              </a:rPr>
              <a:t>физическими закономерностями</a:t>
            </a:r>
            <a:r>
              <a:rPr lang="ru-RU" sz="2400" dirty="0">
                <a:solidFill>
                  <a:srgbClr val="000000"/>
                </a:solidFill>
                <a:latin typeface="Times New Roman"/>
                <a:ea typeface="Calibri"/>
                <a:cs typeface="Times New Roman"/>
              </a:rPr>
              <a:t>, лежащими в основе принципа их </a:t>
            </a:r>
            <a:r>
              <a:rPr lang="ru-RU" sz="2400" dirty="0" smtClean="0">
                <a:solidFill>
                  <a:srgbClr val="000000"/>
                </a:solidFill>
                <a:latin typeface="Times New Roman"/>
                <a:ea typeface="Calibri"/>
                <a:cs typeface="Times New Roman"/>
              </a:rPr>
              <a:t>действия:</a:t>
            </a:r>
            <a:endParaRPr lang="ru-RU" sz="2400" dirty="0">
              <a:latin typeface="Times New Roman"/>
              <a:ea typeface="Calibri"/>
              <a:cs typeface="Times New Roman"/>
            </a:endParaRPr>
          </a:p>
          <a:p>
            <a:pPr marL="582930" lvl="1" indent="-285750">
              <a:buFont typeface="Arial"/>
              <a:buChar char="•"/>
              <a:defRPr/>
            </a:pPr>
            <a:r>
              <a:rPr lang="ru-RU" dirty="0">
                <a:solidFill>
                  <a:schemeClr val="dk1"/>
                </a:solidFill>
                <a:latin typeface="Times New Roman"/>
                <a:cs typeface="Times New Roman"/>
              </a:rPr>
              <a:t>U-образный (жидкостный) манометр </a:t>
            </a:r>
          </a:p>
          <a:p>
            <a:pPr marL="582930" lvl="1" indent="-285750">
              <a:buFont typeface="Arial"/>
              <a:buChar char="•"/>
              <a:defRPr/>
            </a:pPr>
            <a:r>
              <a:rPr lang="ru-RU" dirty="0">
                <a:solidFill>
                  <a:schemeClr val="dk1"/>
                </a:solidFill>
                <a:latin typeface="Times New Roman"/>
                <a:cs typeface="Times New Roman"/>
              </a:rPr>
              <a:t>пружинный динамометр</a:t>
            </a:r>
          </a:p>
          <a:p>
            <a:pPr marL="582930" lvl="1" indent="-285750">
              <a:buFont typeface="Arial"/>
              <a:buChar char="•"/>
              <a:defRPr/>
            </a:pPr>
            <a:r>
              <a:rPr lang="ru-RU" dirty="0">
                <a:solidFill>
                  <a:schemeClr val="dk1"/>
                </a:solidFill>
                <a:latin typeface="Times New Roman"/>
                <a:cs typeface="Times New Roman"/>
              </a:rPr>
              <a:t>рычажные весы</a:t>
            </a:r>
          </a:p>
          <a:p>
            <a:pPr marL="582930" lvl="1" indent="-285750">
              <a:buFont typeface="Arial"/>
              <a:buChar char="•"/>
              <a:defRPr/>
            </a:pPr>
            <a:r>
              <a:rPr lang="ru-RU" dirty="0">
                <a:solidFill>
                  <a:schemeClr val="dk1"/>
                </a:solidFill>
                <a:latin typeface="Times New Roman"/>
                <a:cs typeface="Times New Roman"/>
              </a:rPr>
              <a:t>Высотомер</a:t>
            </a:r>
          </a:p>
          <a:p>
            <a:pPr marL="582930" lvl="1" indent="-285750">
              <a:buFont typeface="Arial"/>
              <a:buChar char="•"/>
              <a:defRPr/>
            </a:pPr>
            <a:r>
              <a:rPr lang="ru-RU" dirty="0">
                <a:solidFill>
                  <a:schemeClr val="dk1"/>
                </a:solidFill>
                <a:latin typeface="Times New Roman"/>
                <a:cs typeface="Times New Roman"/>
              </a:rPr>
              <a:t>гидравлический пресс</a:t>
            </a:r>
          </a:p>
          <a:p>
            <a:pPr marL="582930" lvl="1" indent="-285750">
              <a:buFont typeface="Arial"/>
              <a:buChar char="•"/>
              <a:defRPr/>
            </a:pPr>
            <a:r>
              <a:rPr lang="ru-RU" dirty="0">
                <a:solidFill>
                  <a:schemeClr val="dk1"/>
                </a:solidFill>
                <a:latin typeface="Times New Roman"/>
                <a:cs typeface="Times New Roman"/>
              </a:rPr>
              <a:t>поршневой жидкостный насос</a:t>
            </a:r>
          </a:p>
          <a:p>
            <a:pPr marL="582930" lvl="1" indent="-285750">
              <a:buFont typeface="Arial"/>
              <a:buChar char="•"/>
              <a:defRPr/>
            </a:pPr>
            <a:r>
              <a:rPr lang="ru-RU" dirty="0">
                <a:solidFill>
                  <a:schemeClr val="dk1"/>
                </a:solidFill>
                <a:latin typeface="Times New Roman"/>
                <a:cs typeface="Times New Roman"/>
              </a:rPr>
              <a:t>шлюзы</a:t>
            </a:r>
          </a:p>
          <a:p>
            <a:pPr marL="582930" lvl="1" indent="-285750">
              <a:buFont typeface="Arial"/>
              <a:buChar char="•"/>
              <a:defRPr/>
            </a:pPr>
            <a:r>
              <a:rPr lang="ru-RU" dirty="0">
                <a:solidFill>
                  <a:schemeClr val="dk1"/>
                </a:solidFill>
                <a:latin typeface="Times New Roman"/>
                <a:cs typeface="Times New Roman"/>
              </a:rPr>
              <a:t>жидкостный термометр</a:t>
            </a:r>
          </a:p>
          <a:p>
            <a:pPr marL="582930" lvl="1" indent="-285750">
              <a:buFont typeface="Arial"/>
              <a:buChar char="•"/>
              <a:defRPr/>
            </a:pPr>
            <a:r>
              <a:rPr lang="ru-RU" dirty="0">
                <a:solidFill>
                  <a:schemeClr val="dk1"/>
                </a:solidFill>
                <a:latin typeface="Times New Roman"/>
                <a:cs typeface="Times New Roman"/>
              </a:rPr>
              <a:t>психрометр</a:t>
            </a:r>
          </a:p>
          <a:p>
            <a:pPr marL="582930" lvl="1" indent="-285750">
              <a:buFont typeface="Arial"/>
              <a:buChar char="•"/>
              <a:defRPr/>
            </a:pPr>
            <a:r>
              <a:rPr lang="ru-RU" dirty="0">
                <a:solidFill>
                  <a:schemeClr val="dk1"/>
                </a:solidFill>
                <a:latin typeface="Times New Roman"/>
                <a:cs typeface="Times New Roman"/>
              </a:rPr>
              <a:t>барометр-анероид</a:t>
            </a:r>
          </a:p>
          <a:p>
            <a:pPr marL="582930" lvl="1" indent="-285750">
              <a:buFont typeface="Arial"/>
              <a:buChar char="•"/>
              <a:defRPr/>
            </a:pPr>
            <a:r>
              <a:rPr lang="ru-RU" dirty="0">
                <a:solidFill>
                  <a:schemeClr val="dk1"/>
                </a:solidFill>
                <a:latin typeface="Times New Roman"/>
                <a:cs typeface="Times New Roman"/>
              </a:rPr>
              <a:t>двигатель внутреннего сгорания</a:t>
            </a:r>
          </a:p>
          <a:p>
            <a:endParaRPr lang="ru-RU" dirty="0"/>
          </a:p>
        </p:txBody>
      </p:sp>
    </p:spTree>
    <p:extLst>
      <p:ext uri="{BB962C8B-B14F-4D97-AF65-F5344CB8AC3E}">
        <p14:creationId xmlns:p14="http://schemas.microsoft.com/office/powerpoint/2010/main" val="2180791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a:solidFill>
                  <a:schemeClr val="accent3">
                    <a:lumMod val="50000"/>
                  </a:schemeClr>
                </a:solidFill>
              </a:rPr>
              <a:t>№ 18: Понимание принципа действия технических устройств</a:t>
            </a:r>
          </a:p>
        </p:txBody>
      </p:sp>
      <p:sp>
        <p:nvSpPr>
          <p:cNvPr id="3" name="Объект 2"/>
          <p:cNvSpPr>
            <a:spLocks noGrp="1"/>
          </p:cNvSpPr>
          <p:nvPr>
            <p:ph idx="1"/>
          </p:nvPr>
        </p:nvSpPr>
        <p:spPr/>
        <p:txBody>
          <a:bodyPr>
            <a:normAutofit fontScale="92500"/>
          </a:bodyPr>
          <a:lstStyle/>
          <a:p>
            <a:r>
              <a:rPr lang="ru-RU" sz="2400" dirty="0">
                <a:latin typeface="Times New Roman"/>
                <a:ea typeface="Calibri"/>
                <a:cs typeface="Times New Roman"/>
              </a:rPr>
              <a:t> Вклад знаменитых учёных в развитие науки </a:t>
            </a:r>
          </a:p>
          <a:p>
            <a:pPr algn="just">
              <a:lnSpc>
                <a:spcPct val="107000"/>
              </a:lnSpc>
              <a:spcAft>
                <a:spcPts val="0"/>
              </a:spcAft>
              <a:defRPr/>
            </a:pPr>
            <a:r>
              <a:rPr lang="ru-RU" sz="2400" dirty="0">
                <a:latin typeface="Times New Roman"/>
                <a:ea typeface="Calibri"/>
                <a:cs typeface="Times New Roman"/>
              </a:rPr>
              <a:t>Соответствие между </a:t>
            </a:r>
            <a:r>
              <a:rPr lang="ru-RU" sz="2400" b="1" dirty="0">
                <a:latin typeface="Times New Roman"/>
                <a:ea typeface="Calibri"/>
                <a:cs typeface="Times New Roman"/>
              </a:rPr>
              <a:t>научными открытиями </a:t>
            </a:r>
            <a:r>
              <a:rPr lang="ru-RU" sz="2400" dirty="0">
                <a:latin typeface="Times New Roman"/>
                <a:ea typeface="Calibri"/>
                <a:cs typeface="Times New Roman"/>
              </a:rPr>
              <a:t>и </a:t>
            </a:r>
            <a:r>
              <a:rPr lang="ru-RU" sz="2400" b="1" dirty="0">
                <a:latin typeface="Times New Roman"/>
                <a:ea typeface="Calibri"/>
                <a:cs typeface="Times New Roman"/>
              </a:rPr>
              <a:t>именами учёных</a:t>
            </a:r>
            <a:r>
              <a:rPr lang="ru-RU" sz="2400" dirty="0">
                <a:latin typeface="Times New Roman"/>
                <a:ea typeface="Calibri"/>
                <a:cs typeface="Times New Roman"/>
              </a:rPr>
              <a:t>, которым эти открытия принадлежат</a:t>
            </a:r>
          </a:p>
          <a:p>
            <a:pPr marL="582930" lvl="1" indent="-285750">
              <a:buFont typeface="Arial"/>
              <a:buChar char="•"/>
              <a:defRPr/>
            </a:pPr>
            <a:r>
              <a:rPr lang="ru-RU" dirty="0">
                <a:solidFill>
                  <a:schemeClr val="dk1"/>
                </a:solidFill>
                <a:latin typeface="Times New Roman"/>
                <a:cs typeface="Times New Roman"/>
              </a:rPr>
              <a:t>Г. Галилей</a:t>
            </a:r>
          </a:p>
          <a:p>
            <a:pPr marL="582930" lvl="1" indent="-285750">
              <a:buFont typeface="Arial"/>
              <a:buChar char="•"/>
              <a:defRPr/>
            </a:pPr>
            <a:r>
              <a:rPr lang="ru-RU" dirty="0">
                <a:solidFill>
                  <a:schemeClr val="dk1"/>
                </a:solidFill>
                <a:latin typeface="Times New Roman"/>
                <a:cs typeface="Times New Roman"/>
              </a:rPr>
              <a:t>И. Ньютон</a:t>
            </a:r>
          </a:p>
          <a:p>
            <a:pPr marL="582930" lvl="1" indent="-285750">
              <a:buFont typeface="Arial"/>
              <a:buChar char="•"/>
              <a:defRPr/>
            </a:pPr>
            <a:r>
              <a:rPr lang="ru-RU" dirty="0">
                <a:solidFill>
                  <a:schemeClr val="dk1"/>
                </a:solidFill>
                <a:latin typeface="Times New Roman"/>
                <a:cs typeface="Times New Roman"/>
              </a:rPr>
              <a:t>Архимед</a:t>
            </a:r>
          </a:p>
          <a:p>
            <a:pPr marL="582930" lvl="1" indent="-285750">
              <a:buFont typeface="Arial"/>
              <a:buChar char="•"/>
              <a:defRPr/>
            </a:pPr>
            <a:r>
              <a:rPr lang="ru-RU" dirty="0">
                <a:solidFill>
                  <a:schemeClr val="dk1"/>
                </a:solidFill>
                <a:latin typeface="Times New Roman"/>
                <a:cs typeface="Times New Roman"/>
              </a:rPr>
              <a:t>Р. Гук </a:t>
            </a:r>
          </a:p>
          <a:p>
            <a:pPr marL="582930" lvl="1" indent="-285750">
              <a:buFont typeface="Arial"/>
              <a:buChar char="•"/>
              <a:defRPr/>
            </a:pPr>
            <a:r>
              <a:rPr lang="ru-RU" dirty="0">
                <a:solidFill>
                  <a:schemeClr val="dk1"/>
                </a:solidFill>
                <a:latin typeface="Times New Roman"/>
                <a:cs typeface="Times New Roman"/>
              </a:rPr>
              <a:t>Е. Торричелли</a:t>
            </a:r>
          </a:p>
          <a:p>
            <a:pPr marL="582930" lvl="1" indent="-285750" algn="just" defTabSz="457200">
              <a:lnSpc>
                <a:spcPct val="107000"/>
              </a:lnSpc>
              <a:spcBef>
                <a:spcPts val="0"/>
              </a:spcBef>
              <a:buClrTx/>
              <a:buFont typeface="Arial"/>
              <a:buChar char="•"/>
              <a:defRPr/>
            </a:pPr>
            <a:r>
              <a:rPr lang="ru-RU" dirty="0">
                <a:solidFill>
                  <a:schemeClr val="dk1"/>
                </a:solidFill>
                <a:latin typeface="Times New Roman"/>
                <a:cs typeface="Times New Roman"/>
              </a:rPr>
              <a:t>Б. Паскаль </a:t>
            </a:r>
          </a:p>
          <a:p>
            <a:pPr marL="582930" lvl="1" indent="-285750">
              <a:buFont typeface="Arial"/>
              <a:buChar char="•"/>
              <a:defRPr/>
            </a:pPr>
            <a:r>
              <a:rPr lang="ru-RU" dirty="0">
                <a:solidFill>
                  <a:schemeClr val="dk1"/>
                </a:solidFill>
                <a:latin typeface="Times New Roman"/>
                <a:cs typeface="Times New Roman"/>
              </a:rPr>
              <a:t>О. фон </a:t>
            </a:r>
            <a:r>
              <a:rPr lang="ru-RU" dirty="0" err="1">
                <a:solidFill>
                  <a:schemeClr val="dk1"/>
                </a:solidFill>
                <a:latin typeface="Times New Roman"/>
                <a:cs typeface="Times New Roman"/>
              </a:rPr>
              <a:t>Герике</a:t>
            </a:r>
            <a:endParaRPr lang="ru-RU" dirty="0">
              <a:solidFill>
                <a:schemeClr val="dk1"/>
              </a:solidFill>
              <a:latin typeface="Times New Roman"/>
              <a:cs typeface="Times New Roman"/>
            </a:endParaRPr>
          </a:p>
          <a:p>
            <a:pPr marL="582930" lvl="1" indent="-285750">
              <a:buFont typeface="Arial"/>
              <a:buChar char="•"/>
              <a:defRPr/>
            </a:pPr>
            <a:r>
              <a:rPr lang="ru-RU" dirty="0">
                <a:solidFill>
                  <a:schemeClr val="dk1"/>
                </a:solidFill>
                <a:latin typeface="Times New Roman"/>
                <a:cs typeface="Times New Roman"/>
              </a:rPr>
              <a:t>Ж.-М. и Ж.-Э. Монгольфье</a:t>
            </a:r>
          </a:p>
          <a:p>
            <a:pPr marL="582930" lvl="1" indent="-285750">
              <a:buFont typeface="Arial"/>
              <a:buChar char="•"/>
              <a:defRPr/>
            </a:pPr>
            <a:r>
              <a:rPr lang="ru-RU" dirty="0">
                <a:solidFill>
                  <a:schemeClr val="dk1"/>
                </a:solidFill>
                <a:latin typeface="Times New Roman"/>
                <a:cs typeface="Times New Roman"/>
              </a:rPr>
              <a:t>И. Бернулли</a:t>
            </a:r>
          </a:p>
          <a:p>
            <a:pPr marL="582930" lvl="1" indent="-285750">
              <a:buFont typeface="Arial"/>
              <a:buChar char="•"/>
              <a:defRPr/>
            </a:pPr>
            <a:r>
              <a:rPr lang="ru-RU" dirty="0">
                <a:solidFill>
                  <a:schemeClr val="dk1"/>
                </a:solidFill>
                <a:latin typeface="Times New Roman"/>
                <a:cs typeface="Times New Roman"/>
              </a:rPr>
              <a:t> Г. </a:t>
            </a:r>
            <a:r>
              <a:rPr lang="ru-RU" dirty="0" smtClean="0">
                <a:solidFill>
                  <a:schemeClr val="dk1"/>
                </a:solidFill>
                <a:latin typeface="Times New Roman"/>
                <a:cs typeface="Times New Roman"/>
              </a:rPr>
              <a:t>Кавендиш</a:t>
            </a:r>
            <a:endParaRPr lang="ru-RU" dirty="0">
              <a:solidFill>
                <a:schemeClr val="dk1"/>
              </a:solidFill>
              <a:latin typeface="Times New Roman"/>
              <a:cs typeface="Times New Roman"/>
            </a:endParaRPr>
          </a:p>
        </p:txBody>
      </p:sp>
    </p:spTree>
    <p:extLst>
      <p:ext uri="{BB962C8B-B14F-4D97-AF65-F5344CB8AC3E}">
        <p14:creationId xmlns:p14="http://schemas.microsoft.com/office/powerpoint/2010/main" val="1755360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a:solidFill>
                  <a:schemeClr val="accent3">
                    <a:lumMod val="50000"/>
                  </a:schemeClr>
                </a:solidFill>
              </a:rPr>
              <a:t>№ 18: Понимание принципа действия технических устройств</a:t>
            </a:r>
          </a:p>
        </p:txBody>
      </p:sp>
      <p:sp>
        <p:nvSpPr>
          <p:cNvPr id="3" name="Объект 2"/>
          <p:cNvSpPr>
            <a:spLocks noGrp="1"/>
          </p:cNvSpPr>
          <p:nvPr>
            <p:ph idx="1"/>
          </p:nvPr>
        </p:nvSpPr>
        <p:spPr/>
        <p:txBody>
          <a:bodyPr>
            <a:normAutofit/>
          </a:bodyPr>
          <a:lstStyle/>
          <a:p>
            <a:r>
              <a:rPr lang="ru-RU" sz="2400" dirty="0">
                <a:latin typeface="Times New Roman"/>
                <a:ea typeface="Calibri"/>
                <a:cs typeface="Times New Roman"/>
              </a:rPr>
              <a:t> Примеры физических явлений</a:t>
            </a:r>
          </a:p>
          <a:p>
            <a:pPr algn="just">
              <a:lnSpc>
                <a:spcPct val="107000"/>
              </a:lnSpc>
              <a:spcAft>
                <a:spcPts val="0"/>
              </a:spcAft>
              <a:defRPr/>
            </a:pPr>
            <a:r>
              <a:rPr lang="ru-RU" sz="2400" dirty="0">
                <a:latin typeface="Times New Roman"/>
                <a:ea typeface="Calibri"/>
                <a:cs typeface="Times New Roman"/>
              </a:rPr>
              <a:t>Соответствие между </a:t>
            </a:r>
            <a:r>
              <a:rPr lang="ru-RU" sz="2400" b="1" dirty="0">
                <a:latin typeface="Times New Roman"/>
                <a:ea typeface="Calibri"/>
                <a:cs typeface="Times New Roman"/>
              </a:rPr>
              <a:t>примерами и физическими явлениями</a:t>
            </a:r>
            <a:r>
              <a:rPr lang="ru-RU" sz="2400" dirty="0">
                <a:latin typeface="Times New Roman"/>
                <a:ea typeface="Calibri"/>
                <a:cs typeface="Times New Roman"/>
              </a:rPr>
              <a:t>, которые эти примеры иллюстрируют</a:t>
            </a:r>
          </a:p>
          <a:p>
            <a:pPr marL="582930" lvl="1" indent="-285750">
              <a:buFont typeface="Arial"/>
              <a:buChar char="•"/>
              <a:defRPr/>
            </a:pPr>
            <a:r>
              <a:rPr lang="ru-RU" dirty="0">
                <a:solidFill>
                  <a:schemeClr val="dk1"/>
                </a:solidFill>
                <a:latin typeface="Times New Roman"/>
                <a:cs typeface="Times New Roman"/>
              </a:rPr>
              <a:t>образование миражей,</a:t>
            </a:r>
          </a:p>
          <a:p>
            <a:pPr marL="582930" lvl="1" indent="-285750">
              <a:buFont typeface="Arial"/>
              <a:buChar char="•"/>
              <a:defRPr/>
            </a:pPr>
            <a:r>
              <a:rPr lang="ru-RU" dirty="0">
                <a:solidFill>
                  <a:schemeClr val="dk1"/>
                </a:solidFill>
                <a:latin typeface="Times New Roman"/>
                <a:cs typeface="Times New Roman"/>
              </a:rPr>
              <a:t>радуга,</a:t>
            </a:r>
          </a:p>
          <a:p>
            <a:pPr marL="582930" lvl="1" indent="-285750">
              <a:buFont typeface="Arial"/>
              <a:buChar char="•"/>
              <a:defRPr/>
            </a:pPr>
            <a:r>
              <a:rPr lang="ru-RU" dirty="0">
                <a:solidFill>
                  <a:schemeClr val="dk1"/>
                </a:solidFill>
                <a:latin typeface="Times New Roman"/>
                <a:cs typeface="Times New Roman"/>
              </a:rPr>
              <a:t>плавание судов,</a:t>
            </a:r>
          </a:p>
          <a:p>
            <a:pPr marL="582930" lvl="1" indent="-285750">
              <a:buFont typeface="Arial"/>
              <a:buChar char="•"/>
              <a:defRPr/>
            </a:pPr>
            <a:r>
              <a:rPr lang="ru-RU" dirty="0">
                <a:solidFill>
                  <a:schemeClr val="dk1"/>
                </a:solidFill>
                <a:latin typeface="Times New Roman"/>
                <a:cs typeface="Times New Roman"/>
              </a:rPr>
              <a:t>возникновение тока в катушке при опускании в неё постоянного магнита;</a:t>
            </a:r>
          </a:p>
          <a:p>
            <a:pPr marL="582930" lvl="1" indent="-285750">
              <a:buFont typeface="Arial"/>
              <a:buChar char="•"/>
              <a:defRPr/>
            </a:pPr>
            <a:r>
              <a:rPr lang="ru-RU" dirty="0">
                <a:solidFill>
                  <a:schemeClr val="dk1"/>
                </a:solidFill>
                <a:latin typeface="Times New Roman"/>
                <a:cs typeface="Times New Roman"/>
              </a:rPr>
              <a:t>ход светового луча при его прохождении через земную атмосферу</a:t>
            </a:r>
          </a:p>
        </p:txBody>
      </p:sp>
    </p:spTree>
    <p:extLst>
      <p:ext uri="{BB962C8B-B14F-4D97-AF65-F5344CB8AC3E}">
        <p14:creationId xmlns:p14="http://schemas.microsoft.com/office/powerpoint/2010/main" val="1144700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a:solidFill>
                  <a:schemeClr val="accent3">
                    <a:lumMod val="50000"/>
                  </a:schemeClr>
                </a:solidFill>
              </a:rPr>
              <a:t>Работа с текстом физического содержания</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127653507"/>
              </p:ext>
            </p:extLst>
          </p:nvPr>
        </p:nvGraphicFramePr>
        <p:xfrm>
          <a:off x="467544" y="1484784"/>
          <a:ext cx="7620000" cy="5054727"/>
        </p:xfrm>
        <a:graphic>
          <a:graphicData uri="http://schemas.openxmlformats.org/drawingml/2006/table">
            <a:tbl>
              <a:tblPr firstRow="1" bandRow="1">
                <a:tableStyleId>{5C22544A-7EE6-4342-B048-85BDC9FD1C3A}</a:tableStyleId>
              </a:tblPr>
              <a:tblGrid>
                <a:gridCol w="586408"/>
                <a:gridCol w="2808312"/>
                <a:gridCol w="1440160"/>
                <a:gridCol w="1584176"/>
                <a:gridCol w="1200944"/>
              </a:tblGrid>
              <a:tr h="370840">
                <a:tc>
                  <a:txBody>
                    <a:bodyPr/>
                    <a:lstStyle/>
                    <a:p>
                      <a:pPr algn="ctr">
                        <a:lnSpc>
                          <a:spcPct val="107000"/>
                        </a:lnSpc>
                        <a:spcAft>
                          <a:spcPts val="0"/>
                        </a:spcAft>
                        <a:defRPr/>
                      </a:pPr>
                      <a:r>
                        <a:rPr lang="ru-RU" sz="2000" dirty="0">
                          <a:effectLst/>
                          <a:latin typeface="Times New Roman"/>
                          <a:ea typeface="Calibri"/>
                          <a:cs typeface="Times New Roman"/>
                        </a:rPr>
                        <a:t>№</a:t>
                      </a:r>
                      <a:endParaRPr lang="ru-RU" sz="2000" dirty="0">
                        <a:effectLst/>
                        <a:latin typeface="Calibri"/>
                        <a:ea typeface="Calibri"/>
                        <a:cs typeface="Times New Roman"/>
                      </a:endParaRPr>
                    </a:p>
                  </a:txBody>
                  <a:tcPr marL="68580" marR="68580" marT="0" marB="0"/>
                </a:tc>
                <a:tc>
                  <a:txBody>
                    <a:bodyPr/>
                    <a:lstStyle/>
                    <a:p>
                      <a:pPr algn="ctr">
                        <a:lnSpc>
                          <a:spcPct val="107000"/>
                        </a:lnSpc>
                        <a:spcAft>
                          <a:spcPts val="0"/>
                        </a:spcAft>
                        <a:defRPr/>
                      </a:pPr>
                      <a:r>
                        <a:rPr lang="ru-RU" sz="2000" dirty="0">
                          <a:effectLst/>
                          <a:latin typeface="Times New Roman"/>
                          <a:ea typeface="Calibri"/>
                          <a:cs typeface="Times New Roman"/>
                        </a:rPr>
                        <a:t>Предметный  результат</a:t>
                      </a:r>
                      <a:endParaRPr lang="ru-RU" sz="2000" dirty="0">
                        <a:effectLst/>
                        <a:latin typeface="Calibri"/>
                        <a:ea typeface="Calibri"/>
                        <a:cs typeface="Times New Roman"/>
                      </a:endParaRPr>
                    </a:p>
                  </a:txBody>
                  <a:tcPr marL="68580" marR="68580" marT="0" marB="0"/>
                </a:tc>
                <a:tc>
                  <a:txBody>
                    <a:bodyPr/>
                    <a:lstStyle/>
                    <a:p>
                      <a:pPr algn="ctr">
                        <a:lnSpc>
                          <a:spcPct val="107000"/>
                        </a:lnSpc>
                        <a:spcAft>
                          <a:spcPts val="0"/>
                        </a:spcAft>
                        <a:defRPr/>
                      </a:pPr>
                      <a:r>
                        <a:rPr lang="ru-RU" sz="2000">
                          <a:effectLst/>
                          <a:latin typeface="Times New Roman"/>
                          <a:ea typeface="Calibri"/>
                          <a:cs typeface="Times New Roman"/>
                        </a:rPr>
                        <a:t>Уровень слож­ности</a:t>
                      </a:r>
                      <a:endParaRPr lang="ru-RU" sz="2000">
                        <a:effectLst/>
                        <a:latin typeface="Calibri"/>
                        <a:ea typeface="Calibri"/>
                        <a:cs typeface="Times New Roman"/>
                      </a:endParaRPr>
                    </a:p>
                  </a:txBody>
                  <a:tcPr marL="68580" marR="68580" marT="0" marB="0"/>
                </a:tc>
                <a:tc>
                  <a:txBody>
                    <a:bodyPr/>
                    <a:lstStyle/>
                    <a:p>
                      <a:pPr algn="ctr">
                        <a:lnSpc>
                          <a:spcPct val="107000"/>
                        </a:lnSpc>
                        <a:spcAft>
                          <a:spcPts val="0"/>
                        </a:spcAft>
                        <a:defRPr/>
                      </a:pPr>
                      <a:r>
                        <a:rPr lang="ru-RU" sz="2000">
                          <a:effectLst/>
                          <a:latin typeface="Times New Roman"/>
                          <a:ea typeface="Calibri"/>
                          <a:cs typeface="Times New Roman"/>
                        </a:rPr>
                        <a:t>Макс. балл за задание</a:t>
                      </a:r>
                      <a:endParaRPr lang="ru-RU" sz="2000">
                        <a:effectLst/>
                        <a:latin typeface="Calibri"/>
                        <a:ea typeface="Calibri"/>
                        <a:cs typeface="Times New Roman"/>
                      </a:endParaRPr>
                    </a:p>
                  </a:txBody>
                  <a:tcPr marL="68580" marR="68580" marT="0" marB="0"/>
                </a:tc>
                <a:tc>
                  <a:txBody>
                    <a:bodyPr/>
                    <a:lstStyle/>
                    <a:p>
                      <a:pPr algn="ctr">
                        <a:lnSpc>
                          <a:spcPct val="107000"/>
                        </a:lnSpc>
                        <a:spcAft>
                          <a:spcPts val="0"/>
                        </a:spcAft>
                        <a:defRPr/>
                      </a:pPr>
                      <a:r>
                        <a:rPr lang="ru-RU" sz="2000">
                          <a:effectLst/>
                          <a:latin typeface="Times New Roman"/>
                          <a:ea typeface="Calibri"/>
                          <a:cs typeface="Times New Roman"/>
                        </a:rPr>
                        <a:t>Задание</a:t>
                      </a:r>
                      <a:r>
                        <a:rPr lang="ru-RU" sz="2000" baseline="0">
                          <a:effectLst/>
                          <a:latin typeface="Times New Roman"/>
                          <a:ea typeface="Calibri"/>
                          <a:cs typeface="Times New Roman"/>
                        </a:rPr>
                        <a:t> </a:t>
                      </a:r>
                      <a:endParaRPr lang="ru-RU" sz="2000">
                        <a:effectLst/>
                        <a:latin typeface="Calibri"/>
                        <a:ea typeface="Calibri"/>
                        <a:cs typeface="Times New Roman"/>
                      </a:endParaRPr>
                    </a:p>
                  </a:txBody>
                  <a:tcPr marL="68580" marR="68580" marT="0" marB="0"/>
                </a:tc>
              </a:tr>
              <a:tr h="370840">
                <a:tc>
                  <a:txBody>
                    <a:bodyPr/>
                    <a:lstStyle/>
                    <a:p>
                      <a:pPr algn="ctr">
                        <a:lnSpc>
                          <a:spcPct val="107000"/>
                        </a:lnSpc>
                        <a:spcAft>
                          <a:spcPts val="0"/>
                        </a:spcAft>
                        <a:defRPr/>
                      </a:pPr>
                      <a:r>
                        <a:rPr lang="ru-RU" sz="2000">
                          <a:effectLst/>
                          <a:latin typeface="Times New Roman"/>
                          <a:ea typeface="Calibri"/>
                          <a:cs typeface="Times New Roman"/>
                        </a:rPr>
                        <a:t>19</a:t>
                      </a:r>
                      <a:endParaRPr lang="ru-RU" sz="2000">
                        <a:effectLst/>
                        <a:latin typeface="Calibri"/>
                        <a:ea typeface="Calibri"/>
                        <a:cs typeface="Times New Roman"/>
                      </a:endParaRPr>
                    </a:p>
                  </a:txBody>
                  <a:tcPr marL="68580" marR="68580" marT="0" marB="0"/>
                </a:tc>
                <a:tc>
                  <a:txBody>
                    <a:bodyPr/>
                    <a:lstStyle/>
                    <a:p>
                      <a:pPr algn="just">
                        <a:lnSpc>
                          <a:spcPct val="107000"/>
                        </a:lnSpc>
                        <a:spcAft>
                          <a:spcPts val="0"/>
                        </a:spcAft>
                        <a:defRPr/>
                      </a:pPr>
                      <a:r>
                        <a:rPr lang="ru-RU" sz="1800" dirty="0">
                          <a:effectLst/>
                          <a:latin typeface="Times New Roman"/>
                          <a:ea typeface="Calibri"/>
                          <a:cs typeface="Times New Roman"/>
                        </a:rPr>
                        <a:t>Интерпретировать информацию физического содержания, отвечать на вопросы с использованием явно и неявно заданной информации. Преобразовывать информацию из одной знаковой системы в другую</a:t>
                      </a:r>
                      <a:endParaRPr lang="ru-RU" sz="1800" dirty="0">
                        <a:effectLst/>
                        <a:latin typeface="Calibri"/>
                        <a:ea typeface="Calibri"/>
                        <a:cs typeface="Times New Roman"/>
                      </a:endParaRPr>
                    </a:p>
                  </a:txBody>
                  <a:tcPr marL="68580" marR="68580" marT="0" marB="0"/>
                </a:tc>
                <a:tc>
                  <a:txBody>
                    <a:bodyPr/>
                    <a:lstStyle/>
                    <a:p>
                      <a:pPr algn="ctr">
                        <a:lnSpc>
                          <a:spcPct val="107000"/>
                        </a:lnSpc>
                        <a:spcAft>
                          <a:spcPts val="0"/>
                        </a:spcAft>
                        <a:defRPr/>
                      </a:pPr>
                      <a:r>
                        <a:rPr lang="ru-RU" sz="2000" dirty="0">
                          <a:effectLst/>
                          <a:latin typeface="Times New Roman"/>
                          <a:ea typeface="Calibri"/>
                          <a:cs typeface="Times New Roman"/>
                        </a:rPr>
                        <a:t>Б</a:t>
                      </a:r>
                      <a:endParaRPr lang="ru-RU" sz="2000" dirty="0">
                        <a:effectLst/>
                        <a:latin typeface="Calibri"/>
                        <a:ea typeface="Calibri"/>
                        <a:cs typeface="Times New Roman"/>
                      </a:endParaRPr>
                    </a:p>
                  </a:txBody>
                  <a:tcPr marL="68580" marR="68580" marT="0" marB="0"/>
                </a:tc>
                <a:tc>
                  <a:txBody>
                    <a:bodyPr/>
                    <a:lstStyle/>
                    <a:p>
                      <a:pPr algn="ctr">
                        <a:lnSpc>
                          <a:spcPct val="107000"/>
                        </a:lnSpc>
                        <a:spcAft>
                          <a:spcPts val="0"/>
                        </a:spcAft>
                        <a:defRPr/>
                      </a:pPr>
                      <a:r>
                        <a:rPr lang="ru-RU" sz="2000" dirty="0">
                          <a:effectLst/>
                          <a:latin typeface="Times New Roman"/>
                          <a:ea typeface="Calibri"/>
                          <a:cs typeface="Times New Roman"/>
                        </a:rPr>
                        <a:t>2</a:t>
                      </a:r>
                      <a:endParaRPr lang="ru-RU" sz="2000" dirty="0">
                        <a:effectLst/>
                        <a:latin typeface="Calibri"/>
                        <a:ea typeface="Calibri"/>
                        <a:cs typeface="Times New Roman"/>
                      </a:endParaRPr>
                    </a:p>
                  </a:txBody>
                  <a:tcPr marL="68580" marR="68580" marT="0" marB="0"/>
                </a:tc>
                <a:tc>
                  <a:txBody>
                    <a:bodyPr/>
                    <a:lstStyle/>
                    <a:p>
                      <a:pPr algn="ctr">
                        <a:lnSpc>
                          <a:spcPct val="107000"/>
                        </a:lnSpc>
                        <a:spcAft>
                          <a:spcPts val="0"/>
                        </a:spcAft>
                        <a:defRPr/>
                      </a:pPr>
                      <a:r>
                        <a:rPr lang="ru-RU" sz="2000" dirty="0">
                          <a:effectLst/>
                          <a:latin typeface="Times New Roman"/>
                          <a:ea typeface="Calibri"/>
                          <a:cs typeface="Times New Roman"/>
                        </a:rPr>
                        <a:t>Выбор 2 верных утверждений из 5</a:t>
                      </a:r>
                      <a:endParaRPr lang="ru-RU" sz="2000" dirty="0">
                        <a:effectLst/>
                        <a:latin typeface="Calibri"/>
                        <a:ea typeface="Calibri"/>
                        <a:cs typeface="Times New Roman"/>
                      </a:endParaRPr>
                    </a:p>
                  </a:txBody>
                  <a:tcPr marL="68580" marR="68580" marT="0" marB="0"/>
                </a:tc>
              </a:tr>
              <a:tr h="370840">
                <a:tc>
                  <a:txBody>
                    <a:bodyPr/>
                    <a:lstStyle/>
                    <a:p>
                      <a:pPr algn="ctr">
                        <a:lnSpc>
                          <a:spcPct val="107000"/>
                        </a:lnSpc>
                        <a:spcAft>
                          <a:spcPts val="0"/>
                        </a:spcAft>
                        <a:defRPr/>
                      </a:pPr>
                      <a:r>
                        <a:rPr lang="ru-RU" sz="2000">
                          <a:effectLst/>
                          <a:latin typeface="Times New Roman"/>
                          <a:ea typeface="Calibri"/>
                          <a:cs typeface="Times New Roman"/>
                        </a:rPr>
                        <a:t>20</a:t>
                      </a:r>
                      <a:endParaRPr lang="ru-RU" sz="2000">
                        <a:effectLst/>
                        <a:latin typeface="Calibri"/>
                        <a:ea typeface="Calibri"/>
                        <a:cs typeface="Times New Roman"/>
                      </a:endParaRPr>
                    </a:p>
                  </a:txBody>
                  <a:tcPr marL="68580" marR="68580" marT="0" marB="0"/>
                </a:tc>
                <a:tc>
                  <a:txBody>
                    <a:bodyPr/>
                    <a:lstStyle/>
                    <a:p>
                      <a:pPr algn="just">
                        <a:lnSpc>
                          <a:spcPct val="107000"/>
                        </a:lnSpc>
                        <a:spcAft>
                          <a:spcPts val="0"/>
                        </a:spcAft>
                        <a:defRPr/>
                      </a:pPr>
                      <a:r>
                        <a:rPr lang="ru-RU" sz="1800" dirty="0">
                          <a:effectLst/>
                          <a:latin typeface="Times New Roman"/>
                          <a:ea typeface="Calibri"/>
                          <a:cs typeface="Times New Roman"/>
                        </a:rPr>
                        <a:t>Применять информацию из текста при решении учебно-познавательных и учебно-практических задач.</a:t>
                      </a:r>
                      <a:endParaRPr lang="ru-RU" sz="1800" dirty="0">
                        <a:effectLst/>
                        <a:latin typeface="Calibri"/>
                        <a:ea typeface="Calibri"/>
                        <a:cs typeface="Times New Roman"/>
                      </a:endParaRPr>
                    </a:p>
                  </a:txBody>
                  <a:tcPr marL="68580" marR="68580" marT="0" marB="0"/>
                </a:tc>
                <a:tc>
                  <a:txBody>
                    <a:bodyPr/>
                    <a:lstStyle/>
                    <a:p>
                      <a:pPr algn="ctr">
                        <a:lnSpc>
                          <a:spcPct val="107000"/>
                        </a:lnSpc>
                        <a:spcAft>
                          <a:spcPts val="0"/>
                        </a:spcAft>
                        <a:defRPr/>
                      </a:pPr>
                      <a:r>
                        <a:rPr lang="ru-RU" sz="2000">
                          <a:effectLst/>
                          <a:latin typeface="Times New Roman"/>
                          <a:ea typeface="Calibri"/>
                          <a:cs typeface="Times New Roman"/>
                        </a:rPr>
                        <a:t>П</a:t>
                      </a:r>
                      <a:endParaRPr lang="ru-RU" sz="2000">
                        <a:effectLst/>
                        <a:latin typeface="Calibri"/>
                        <a:ea typeface="Calibri"/>
                        <a:cs typeface="Times New Roman"/>
                      </a:endParaRPr>
                    </a:p>
                  </a:txBody>
                  <a:tcPr marL="68580" marR="68580" marT="0" marB="0"/>
                </a:tc>
                <a:tc>
                  <a:txBody>
                    <a:bodyPr/>
                    <a:lstStyle/>
                    <a:p>
                      <a:pPr algn="ctr">
                        <a:lnSpc>
                          <a:spcPct val="107000"/>
                        </a:lnSpc>
                        <a:spcAft>
                          <a:spcPts val="0"/>
                        </a:spcAft>
                        <a:defRPr/>
                      </a:pPr>
                      <a:r>
                        <a:rPr lang="ru-RU" sz="2000">
                          <a:effectLst/>
                          <a:latin typeface="Times New Roman"/>
                          <a:ea typeface="Calibri"/>
                          <a:cs typeface="Times New Roman"/>
                        </a:rPr>
                        <a:t>2</a:t>
                      </a:r>
                      <a:endParaRPr lang="ru-RU" sz="2000">
                        <a:effectLst/>
                        <a:latin typeface="Calibri"/>
                        <a:ea typeface="Calibri"/>
                        <a:cs typeface="Times New Roman"/>
                      </a:endParaRPr>
                    </a:p>
                  </a:txBody>
                  <a:tcPr marL="68580" marR="68580" marT="0" marB="0"/>
                </a:tc>
                <a:tc>
                  <a:txBody>
                    <a:bodyPr/>
                    <a:lstStyle/>
                    <a:p>
                      <a:pPr algn="ctr">
                        <a:lnSpc>
                          <a:spcPct val="107000"/>
                        </a:lnSpc>
                        <a:spcAft>
                          <a:spcPts val="0"/>
                        </a:spcAft>
                        <a:defRPr/>
                      </a:pPr>
                      <a:r>
                        <a:rPr lang="ru-RU" sz="2000" dirty="0">
                          <a:effectLst/>
                          <a:latin typeface="Times New Roman"/>
                          <a:ea typeface="Calibri"/>
                          <a:cs typeface="Times New Roman"/>
                        </a:rPr>
                        <a:t>Развернутый ответ</a:t>
                      </a:r>
                      <a:endParaRPr lang="ru-RU" sz="20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546222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a:solidFill>
                  <a:schemeClr val="accent3">
                    <a:lumMod val="50000"/>
                  </a:schemeClr>
                </a:solidFill>
              </a:rPr>
              <a:t>№ 19: Работа с текстом физического содержания (пример)</a:t>
            </a:r>
          </a:p>
        </p:txBody>
      </p:sp>
      <p:sp>
        <p:nvSpPr>
          <p:cNvPr id="3" name="Объект 2"/>
          <p:cNvSpPr>
            <a:spLocks noGrp="1"/>
          </p:cNvSpPr>
          <p:nvPr>
            <p:ph idx="1"/>
          </p:nvPr>
        </p:nvSpPr>
        <p:spPr/>
        <p:txBody>
          <a:bodyPr>
            <a:normAutofit/>
          </a:bodyPr>
          <a:lstStyle/>
          <a:p>
            <a:pPr marL="114300" lvl="0" indent="0" fontAlgn="t">
              <a:buNone/>
            </a:pPr>
            <a:r>
              <a:rPr lang="ru-RU" dirty="0"/>
              <a:t>Выберите </a:t>
            </a:r>
            <a:r>
              <a:rPr lang="ru-RU" b="1" dirty="0"/>
              <a:t>два</a:t>
            </a:r>
            <a:r>
              <a:rPr lang="ru-RU" dirty="0"/>
              <a:t> верных утверждения, </a:t>
            </a:r>
            <a:r>
              <a:rPr lang="ru-RU" b="1" dirty="0"/>
              <a:t>которые соответствуют содержанию текста</a:t>
            </a:r>
            <a:r>
              <a:rPr lang="ru-RU" dirty="0"/>
              <a:t>. Запишите в ответ их номера</a:t>
            </a:r>
            <a:r>
              <a:rPr lang="ru-RU" dirty="0" smtClean="0"/>
              <a:t>.</a:t>
            </a:r>
          </a:p>
          <a:p>
            <a:pPr marL="114300" indent="0" fontAlgn="t">
              <a:buNone/>
            </a:pPr>
            <a:r>
              <a:rPr lang="ru-RU" dirty="0" smtClean="0"/>
              <a:t>1) Мембрана </a:t>
            </a:r>
            <a:r>
              <a:rPr lang="ru-RU" dirty="0"/>
              <a:t>рупора под действием звуковой волны совершает вынужденные колебания.</a:t>
            </a:r>
          </a:p>
          <a:p>
            <a:pPr marL="114300" indent="0" fontAlgn="t">
              <a:buNone/>
            </a:pPr>
            <a:r>
              <a:rPr lang="ru-RU" dirty="0"/>
              <a:t>2</a:t>
            </a:r>
            <a:r>
              <a:rPr lang="ru-RU" dirty="0" smtClean="0"/>
              <a:t>) При </a:t>
            </a:r>
            <a:r>
              <a:rPr lang="ru-RU" dirty="0"/>
              <a:t>получении клише с воскового диска используется химическое действие электрического тока.</a:t>
            </a:r>
          </a:p>
          <a:p>
            <a:pPr marL="114300" indent="0" fontAlgn="t">
              <a:buNone/>
            </a:pPr>
            <a:r>
              <a:rPr lang="ru-RU" dirty="0"/>
              <a:t>3</a:t>
            </a:r>
            <a:r>
              <a:rPr lang="ru-RU" dirty="0" smtClean="0"/>
              <a:t>) Звуковая </a:t>
            </a:r>
            <a:r>
              <a:rPr lang="ru-RU" dirty="0"/>
              <a:t>бороздка на вращающемся диске закручивается по спирали от центра диска к его краю.</a:t>
            </a:r>
          </a:p>
          <a:p>
            <a:pPr marL="114300" indent="0" fontAlgn="t">
              <a:buNone/>
            </a:pPr>
            <a:r>
              <a:rPr lang="ru-RU" dirty="0"/>
              <a:t>4</a:t>
            </a:r>
            <a:r>
              <a:rPr lang="ru-RU" dirty="0" smtClean="0"/>
              <a:t>) Запись </a:t>
            </a:r>
            <a:r>
              <a:rPr lang="ru-RU" dirty="0"/>
              <a:t>звука впервые проводилась на медных пластинах.</a:t>
            </a:r>
          </a:p>
          <a:p>
            <a:pPr marL="114300" indent="0" fontAlgn="t">
              <a:buNone/>
            </a:pPr>
            <a:r>
              <a:rPr lang="ru-RU" dirty="0"/>
              <a:t>5</a:t>
            </a:r>
            <a:r>
              <a:rPr lang="ru-RU" dirty="0" smtClean="0"/>
              <a:t>)  В </a:t>
            </a:r>
            <a:r>
              <a:rPr lang="ru-RU" dirty="0"/>
              <a:t>звукозаписывающем устройстве Эдисона механическая энергия   колеблющейся мембраны переходила в энергию звуковой волны</a:t>
            </a:r>
            <a:r>
              <a:rPr lang="ru-RU" dirty="0" smtClean="0"/>
              <a:t>.</a:t>
            </a:r>
            <a:endParaRPr lang="ru-RU" dirty="0"/>
          </a:p>
        </p:txBody>
      </p:sp>
    </p:spTree>
    <p:extLst>
      <p:ext uri="{BB962C8B-B14F-4D97-AF65-F5344CB8AC3E}">
        <p14:creationId xmlns:p14="http://schemas.microsoft.com/office/powerpoint/2010/main" val="2285566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a:solidFill>
                  <a:schemeClr val="accent3">
                    <a:lumMod val="50000"/>
                  </a:schemeClr>
                </a:solidFill>
              </a:rPr>
              <a:t>Качественные задачи</a:t>
            </a:r>
          </a:p>
        </p:txBody>
      </p:sp>
      <p:sp>
        <p:nvSpPr>
          <p:cNvPr id="3" name="Объект 2"/>
          <p:cNvSpPr>
            <a:spLocks noGrp="1"/>
          </p:cNvSpPr>
          <p:nvPr>
            <p:ph idx="1"/>
          </p:nvPr>
        </p:nvSpPr>
        <p:spPr/>
        <p:txBody>
          <a:bodyPr/>
          <a:lstStyle/>
          <a:p>
            <a:pPr lvl="0">
              <a:defRPr/>
            </a:pPr>
            <a:r>
              <a:rPr lang="ru-RU" dirty="0"/>
              <a:t>№ 20 – задание с развернутым ответом по тексту (без изменений).</a:t>
            </a:r>
          </a:p>
          <a:p>
            <a:pPr lvl="0">
              <a:defRPr/>
            </a:pPr>
            <a:r>
              <a:rPr lang="ru-RU" dirty="0"/>
              <a:t>№ 21: задание построено на контексте </a:t>
            </a:r>
            <a:r>
              <a:rPr lang="ru-RU" b="1" dirty="0"/>
              <a:t>учебных ситуаций</a:t>
            </a:r>
            <a:r>
              <a:rPr lang="ru-RU" dirty="0"/>
              <a:t> (прогнозирование результатов опытов или интерпретации их результатов) – НОВАЯ ЗАДАЧА.</a:t>
            </a:r>
          </a:p>
          <a:p>
            <a:pPr lvl="0">
              <a:defRPr/>
            </a:pPr>
            <a:r>
              <a:rPr lang="ru-RU" dirty="0"/>
              <a:t>№ 22 – задание с практико-ориентированным контекстом </a:t>
            </a:r>
          </a:p>
          <a:p>
            <a:pPr lvl="0">
              <a:defRPr/>
            </a:pPr>
            <a:r>
              <a:rPr lang="ru-RU" dirty="0"/>
              <a:t>СМЫСЛОВОЕ чтение.</a:t>
            </a:r>
          </a:p>
          <a:p>
            <a:pPr lvl="0">
              <a:defRPr/>
            </a:pPr>
            <a:r>
              <a:rPr lang="ru-RU" dirty="0" err="1"/>
              <a:t>Критериальное</a:t>
            </a:r>
            <a:r>
              <a:rPr lang="ru-RU" dirty="0"/>
              <a:t> оценивание </a:t>
            </a:r>
          </a:p>
        </p:txBody>
      </p:sp>
    </p:spTree>
    <p:extLst>
      <p:ext uri="{BB962C8B-B14F-4D97-AF65-F5344CB8AC3E}">
        <p14:creationId xmlns:p14="http://schemas.microsoft.com/office/powerpoint/2010/main" val="875618179"/>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ltLang="en-US" sz="3600" b="1" dirty="0">
                <a:solidFill>
                  <a:schemeClr val="accent3">
                    <a:lumMod val="50000"/>
                  </a:schemeClr>
                </a:solidFill>
              </a:rPr>
              <a:t>Примеры заданий № </a:t>
            </a:r>
            <a:r>
              <a:rPr lang="en-US" altLang="ru-RU" sz="3600" b="1" dirty="0">
                <a:solidFill>
                  <a:schemeClr val="accent3">
                    <a:lumMod val="50000"/>
                  </a:schemeClr>
                </a:solidFill>
              </a:rPr>
              <a:t>21</a:t>
            </a:r>
            <a:endParaRPr lang="ru-RU" sz="3600" b="1" dirty="0">
              <a:solidFill>
                <a:schemeClr val="accent3">
                  <a:lumMod val="50000"/>
                </a:schemeClr>
              </a:solidFill>
            </a:endParaRPr>
          </a:p>
        </p:txBody>
      </p:sp>
      <p:sp>
        <p:nvSpPr>
          <p:cNvPr id="3" name="Объект 2"/>
          <p:cNvSpPr>
            <a:spLocks noGrp="1"/>
          </p:cNvSpPr>
          <p:nvPr>
            <p:ph idx="1"/>
          </p:nvPr>
        </p:nvSpPr>
        <p:spPr/>
        <p:txBody>
          <a:bodyPr/>
          <a:lstStyle/>
          <a:p>
            <a:pPr>
              <a:defRPr/>
            </a:pPr>
            <a:r>
              <a:rPr lang="ru-RU" altLang="en-US" dirty="0"/>
              <a:t>Будут ли отличаться (и если будут, то как) показания пружинных весов при взвешивании одного и того же тела в разных точках Земли — на экваторе и на полюсе? Ответ поясните.</a:t>
            </a:r>
          </a:p>
          <a:p>
            <a:pPr>
              <a:defRPr/>
            </a:pPr>
            <a:r>
              <a:rPr lang="ru-RU" altLang="en-US" dirty="0"/>
              <a:t>Массивный груз подвешен на тонкой нити 1. К грузу прикреплена такая же нить 2. Какая нить скорее всего оборвётся, если резко дёрнуть за нить 2? Ответ поясните.</a:t>
            </a:r>
          </a:p>
          <a:p>
            <a:pPr>
              <a:defRPr/>
            </a:pPr>
            <a:r>
              <a:rPr lang="ru-RU" altLang="en-US" dirty="0"/>
              <a:t>В отсутствие тока в проводнике 1, расположенном перпендикулярно плоскости чертежа, магнитная стрелка располагалась в плоскости чертежа так, как показан на рисунке. Изменится ли, если изменится, </a:t>
            </a:r>
          </a:p>
          <a:p>
            <a:pPr>
              <a:buNone/>
              <a:defRPr/>
            </a:pPr>
            <a:r>
              <a:rPr lang="ru-RU" altLang="en-US" dirty="0"/>
              <a:t>   то как, положение магнитной стрелки</a:t>
            </a:r>
            <a:r>
              <a:rPr lang="en-US" altLang="ru-RU" dirty="0"/>
              <a:t>,</a:t>
            </a:r>
            <a:r>
              <a:rPr lang="ru-RU" altLang="en-US" dirty="0"/>
              <a:t> если по проводнику пропустить электрический ток? </a:t>
            </a:r>
          </a:p>
          <a:p>
            <a:endParaRPr lang="ru-RU" dirty="0"/>
          </a:p>
        </p:txBody>
      </p:sp>
    </p:spTree>
    <p:extLst>
      <p:ext uri="{BB962C8B-B14F-4D97-AF65-F5344CB8AC3E}">
        <p14:creationId xmlns:p14="http://schemas.microsoft.com/office/powerpoint/2010/main" val="2906661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a:t>
            </a:r>
            <a:r>
              <a:rPr lang="ru-RU" sz="3600" b="1" dirty="0" smtClean="0">
                <a:solidFill>
                  <a:schemeClr val="accent3">
                    <a:lumMod val="50000"/>
                  </a:schemeClr>
                </a:solidFill>
              </a:rPr>
              <a:t>ачественные </a:t>
            </a:r>
            <a:r>
              <a:rPr lang="ru-RU" sz="3600" b="1" dirty="0">
                <a:solidFill>
                  <a:schemeClr val="accent3">
                    <a:lumMod val="50000"/>
                  </a:schemeClr>
                </a:solidFill>
              </a:rPr>
              <a:t>задачи</a:t>
            </a:r>
          </a:p>
        </p:txBody>
      </p:sp>
      <p:sp>
        <p:nvSpPr>
          <p:cNvPr id="3" name="Объект 2"/>
          <p:cNvSpPr>
            <a:spLocks noGrp="1"/>
          </p:cNvSpPr>
          <p:nvPr>
            <p:ph idx="1"/>
          </p:nvPr>
        </p:nvSpPr>
        <p:spPr/>
        <p:txBody>
          <a:bodyPr/>
          <a:lstStyle/>
          <a:p>
            <a:pPr marL="0" indent="0" algn="ctr">
              <a:buNone/>
              <a:defRPr/>
            </a:pPr>
            <a:r>
              <a:rPr lang="ru-RU" b="1" dirty="0"/>
              <a:t>Для получения максимального балла за эти задания необходимо:</a:t>
            </a:r>
          </a:p>
          <a:p>
            <a:pPr lvl="0">
              <a:defRPr/>
            </a:pPr>
            <a:r>
              <a:rPr lang="ru-RU" dirty="0"/>
              <a:t>Дать правильный ответ на поставленный вопрос.</a:t>
            </a:r>
          </a:p>
          <a:p>
            <a:pPr lvl="0">
              <a:defRPr/>
            </a:pPr>
            <a:r>
              <a:rPr lang="ru-RU" dirty="0"/>
              <a:t>Объяснить на основе физических законов, явлений описанный сюжет, ситуацию. Объяснение должно быть развёрнутым, обоснованным и не содержать логических или физических противоречий.</a:t>
            </a:r>
          </a:p>
          <a:p>
            <a:pPr marL="0" lvl="0" indent="0" algn="ctr">
              <a:buNone/>
              <a:defRPr/>
            </a:pPr>
            <a:r>
              <a:rPr lang="ru-RU" b="1" dirty="0"/>
              <a:t>Два ключевых вопроса:</a:t>
            </a:r>
          </a:p>
          <a:p>
            <a:pPr lvl="0">
              <a:defRPr/>
            </a:pPr>
            <a:r>
              <a:rPr lang="ru-RU" dirty="0"/>
              <a:t>«Что происходит?» (последовательное описание исследуемого явления или процесса).</a:t>
            </a:r>
          </a:p>
          <a:p>
            <a:pPr lvl="0">
              <a:defRPr/>
            </a:pPr>
            <a:r>
              <a:rPr lang="ru-RU" dirty="0"/>
              <a:t>«Как это обосновать?» (выстраивание </a:t>
            </a:r>
            <a:r>
              <a:rPr lang="ru-RU" u="sng" dirty="0"/>
              <a:t>непротиворечивого</a:t>
            </a:r>
            <a:r>
              <a:rPr lang="ru-RU" dirty="0"/>
              <a:t> обоснования с применением формул и/или формулировок  физических законов)</a:t>
            </a:r>
          </a:p>
          <a:p>
            <a:endParaRPr lang="ru-RU" dirty="0"/>
          </a:p>
        </p:txBody>
      </p:sp>
    </p:spTree>
    <p:extLst>
      <p:ext uri="{BB962C8B-B14F-4D97-AF65-F5344CB8AC3E}">
        <p14:creationId xmlns:p14="http://schemas.microsoft.com/office/powerpoint/2010/main" val="88728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ltLang="en-US" sz="3600" b="1" dirty="0">
                <a:solidFill>
                  <a:schemeClr val="accent3">
                    <a:lumMod val="50000"/>
                  </a:schemeClr>
                </a:solidFill>
              </a:rPr>
              <a:t>Критерии оценивания № </a:t>
            </a:r>
            <a:r>
              <a:rPr lang="en-US" altLang="ru-RU" sz="3600" b="1" dirty="0">
                <a:solidFill>
                  <a:schemeClr val="accent3">
                    <a:lumMod val="50000"/>
                  </a:schemeClr>
                </a:solidFill>
              </a:rPr>
              <a:t>21</a:t>
            </a:r>
            <a:endParaRPr lang="ru-RU" sz="3600" b="1" dirty="0">
              <a:solidFill>
                <a:schemeClr val="accent3">
                  <a:lumMod val="50000"/>
                </a:schemeClr>
              </a:solidFill>
            </a:endParaRPr>
          </a:p>
        </p:txBody>
      </p:sp>
      <p:sp>
        <p:nvSpPr>
          <p:cNvPr id="3" name="Объект 2"/>
          <p:cNvSpPr>
            <a:spLocks noGrp="1"/>
          </p:cNvSpPr>
          <p:nvPr>
            <p:ph idx="1"/>
          </p:nvPr>
        </p:nvSpPr>
        <p:spPr>
          <a:xfrm>
            <a:off x="467544" y="1124744"/>
            <a:ext cx="7620000" cy="4800600"/>
          </a:xfrm>
        </p:spPr>
        <p:txBody>
          <a:bodyPr>
            <a:normAutofit/>
          </a:bodyPr>
          <a:lstStyle/>
          <a:p>
            <a:pPr lvl="0"/>
            <a:r>
              <a:rPr lang="ru-RU" altLang="en-US" sz="2000" dirty="0"/>
              <a:t>В ванну с водой в одном случае помещают полено из сосны (плотность сосны 400 кг/м3), а во втором случае – полено из дуба такой же массы (плотность дуба 700 кг/м3). Сравните уровень воды в ванне в первом и втором случае. Ответ поясните. В обоих случаях вода из ванн не переливалась через край</a:t>
            </a:r>
            <a:r>
              <a:rPr lang="ru-RU" altLang="en-US" sz="2000" dirty="0" smtClean="0"/>
              <a:t>.</a:t>
            </a:r>
            <a:endParaRPr lang="ru-RU" altLang="en-US" sz="2000" dirty="0"/>
          </a:p>
        </p:txBody>
      </p:sp>
      <p:pic>
        <p:nvPicPr>
          <p:cNvPr id="4" name="Рисунок 3"/>
          <p:cNvPicPr>
            <a:picLocks noChangeAspect="1"/>
          </p:cNvPicPr>
          <p:nvPr/>
        </p:nvPicPr>
        <p:blipFill rotWithShape="1">
          <a:blip r:embed="rId2"/>
          <a:stretch>
            <a:fillRect/>
          </a:stretch>
        </p:blipFill>
        <p:spPr>
          <a:xfrm>
            <a:off x="971600" y="2996952"/>
            <a:ext cx="6777818" cy="3472491"/>
          </a:xfrm>
          <a:prstGeom prst="rect">
            <a:avLst/>
          </a:prstGeom>
        </p:spPr>
      </p:pic>
    </p:spTree>
    <p:extLst>
      <p:ext uri="{BB962C8B-B14F-4D97-AF65-F5344CB8AC3E}">
        <p14:creationId xmlns:p14="http://schemas.microsoft.com/office/powerpoint/2010/main" val="3997179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a:solidFill>
                  <a:schemeClr val="accent3">
                    <a:lumMod val="50000"/>
                  </a:schemeClr>
                </a:solidFill>
              </a:rPr>
              <a:t>Расчетные задачи</a:t>
            </a:r>
          </a:p>
        </p:txBody>
      </p:sp>
      <p:pic>
        <p:nvPicPr>
          <p:cNvPr id="4" name="Picture 2" descr="C:\Users\admin\Desktop\требования к оформлению расч. задач.png"/>
          <p:cNvPicPr>
            <a:picLocks noGrp="1" noChangeAspect="1" noChangeArrowheads="1"/>
          </p:cNvPicPr>
          <p:nvPr>
            <p:ph idx="1"/>
          </p:nvPr>
        </p:nvPicPr>
        <p:blipFill rotWithShape="1">
          <a:blip r:embed="rId2"/>
          <a:srcRect/>
          <a:stretch>
            <a:fillRect/>
          </a:stretch>
        </p:blipFill>
        <p:spPr>
          <a:xfrm>
            <a:off x="3131840" y="1412776"/>
            <a:ext cx="5731500" cy="1078717"/>
          </a:xfrm>
          <a:prstGeom prst="rect">
            <a:avLst/>
          </a:prstGeom>
        </p:spPr>
      </p:pic>
      <p:pic>
        <p:nvPicPr>
          <p:cNvPr id="5" name="Picture 1"/>
          <p:cNvPicPr>
            <a:picLocks noChangeAspect="1" noChangeArrowheads="1"/>
          </p:cNvPicPr>
          <p:nvPr/>
        </p:nvPicPr>
        <p:blipFill rotWithShape="1">
          <a:blip r:embed="rId3"/>
          <a:srcRect b="62280"/>
          <a:stretch>
            <a:fillRect/>
          </a:stretch>
        </p:blipFill>
        <p:spPr>
          <a:xfrm>
            <a:off x="0" y="2924944"/>
            <a:ext cx="8674100" cy="3194426"/>
          </a:xfrm>
          <a:prstGeom prst="rect">
            <a:avLst/>
          </a:prstGeom>
          <a:noFill/>
          <a:ln>
            <a:noFill/>
          </a:ln>
          <a:effectLst/>
        </p:spPr>
      </p:pic>
    </p:spTree>
    <p:extLst>
      <p:ext uri="{BB962C8B-B14F-4D97-AF65-F5344CB8AC3E}">
        <p14:creationId xmlns:p14="http://schemas.microsoft.com/office/powerpoint/2010/main" val="3765723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114300" indent="0">
              <a:buNone/>
            </a:pP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1241910522"/>
              </p:ext>
            </p:extLst>
          </p:nvPr>
        </p:nvGraphicFramePr>
        <p:xfrm>
          <a:off x="323528" y="260648"/>
          <a:ext cx="7776864" cy="6160432"/>
        </p:xfrm>
        <a:graphic>
          <a:graphicData uri="http://schemas.openxmlformats.org/drawingml/2006/table">
            <a:tbl>
              <a:tblPr firstRow="1" bandRow="1">
                <a:tableStyleId>{5C22544A-7EE6-4342-B048-85BDC9FD1C3A}</a:tableStyleId>
              </a:tblPr>
              <a:tblGrid>
                <a:gridCol w="3096344"/>
                <a:gridCol w="1656184"/>
                <a:gridCol w="1368152"/>
                <a:gridCol w="1656184"/>
              </a:tblGrid>
              <a:tr h="472648">
                <a:tc rowSpan="2">
                  <a:txBody>
                    <a:bodyPr/>
                    <a:lstStyle/>
                    <a:p>
                      <a:pPr algn="ctr">
                        <a:lnSpc>
                          <a:spcPct val="107000"/>
                        </a:lnSpc>
                        <a:spcAft>
                          <a:spcPts val="0"/>
                        </a:spcAft>
                      </a:pP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Предметный результат</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Calibri" panose="020F0502020204030204" pitchFamily="34" charset="0"/>
                          <a:ea typeface="Calibri" panose="020F0502020204030204" pitchFamily="34" charset="0"/>
                          <a:cs typeface="Times New Roman" panose="02020603050405020304" pitchFamily="18" charset="0"/>
                        </a:rPr>
                        <a:t>2019</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b="1" dirty="0">
                          <a:effectLst/>
                          <a:latin typeface="Times New Roman" panose="02020603050405020304" pitchFamily="18" charset="0"/>
                          <a:ea typeface="Calibri" panose="020F0502020204030204" pitchFamily="34" charset="0"/>
                          <a:cs typeface="Times New Roman" panose="02020603050405020304" pitchFamily="18" charset="0"/>
                        </a:rPr>
                        <a:t>2020</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b="1" dirty="0">
                          <a:effectLst/>
                          <a:latin typeface="Times New Roman" panose="02020603050405020304" pitchFamily="18" charset="0"/>
                          <a:ea typeface="Calibri" panose="020F0502020204030204" pitchFamily="34" charset="0"/>
                          <a:cs typeface="Times New Roman" panose="02020603050405020304" pitchFamily="18" charset="0"/>
                        </a:rPr>
                        <a:t>2021</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63458">
                <a:tc vMerge="1">
                  <a:txBody>
                    <a:bodyPr/>
                    <a:lstStyle/>
                    <a:p>
                      <a:endParaRPr lang="ru-RU"/>
                    </a:p>
                  </a:txBody>
                  <a:tcPr/>
                </a:tc>
                <a:tc gridSpan="3">
                  <a:txBody>
                    <a:bodyPr/>
                    <a:lstStyle/>
                    <a:p>
                      <a:pPr algn="ctr">
                        <a:lnSpc>
                          <a:spcPct val="107000"/>
                        </a:lnSpc>
                        <a:spcAft>
                          <a:spcPts val="0"/>
                        </a:spcAft>
                      </a:pPr>
                      <a:r>
                        <a:rPr lang="ru-RU" sz="2400" b="1" dirty="0">
                          <a:effectLst/>
                          <a:latin typeface="Times New Roman" panose="02020603050405020304" pitchFamily="18" charset="0"/>
                          <a:ea typeface="Calibri" panose="020F0502020204030204" pitchFamily="34" charset="0"/>
                          <a:cs typeface="Times New Roman" panose="02020603050405020304" pitchFamily="18" charset="0"/>
                        </a:rPr>
                        <a:t>Количество заданий</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tr>
              <a:tr h="720078">
                <a:tc>
                  <a:txBody>
                    <a:bodyPr/>
                    <a:lstStyle/>
                    <a:p>
                      <a:pPr>
                        <a:lnSpc>
                          <a:spcPct val="107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Использование понятийного аппарата курса физики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Times New Roman" panose="02020603050405020304" pitchFamily="18" charset="0"/>
                          <a:ea typeface="Calibri" panose="020F0502020204030204" pitchFamily="34" charset="0"/>
                          <a:cs typeface="Times New Roman" panose="02020603050405020304" pitchFamily="18" charset="0"/>
                        </a:rPr>
                        <a:t>17</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14</a:t>
                      </a:r>
                    </a:p>
                  </a:txBody>
                  <a:tcPr marL="68580" marR="68580" marT="0" marB="0"/>
                </a:tc>
                <a:tc>
                  <a:txBody>
                    <a:bodyPr/>
                    <a:lstStyle/>
                    <a:p>
                      <a:pPr algn="ctr">
                        <a:lnSpc>
                          <a:spcPct val="107000"/>
                        </a:lnSpc>
                        <a:spcAft>
                          <a:spcPts val="0"/>
                        </a:spcAft>
                      </a:pPr>
                      <a:r>
                        <a:rPr lang="ru-RU" sz="2400">
                          <a:effectLst/>
                          <a:latin typeface="Times New Roman" panose="02020603050405020304" pitchFamily="18" charset="0"/>
                          <a:ea typeface="Calibri" panose="020F0502020204030204" pitchFamily="34" charset="0"/>
                          <a:cs typeface="Times New Roman" panose="02020603050405020304" pitchFamily="18" charset="0"/>
                        </a:rPr>
                        <a:t>14</a:t>
                      </a:r>
                    </a:p>
                  </a:txBody>
                  <a:tcPr marL="68580" marR="68580" marT="0" marB="0"/>
                </a:tc>
              </a:tr>
              <a:tr h="1008112">
                <a:tc>
                  <a:txBody>
                    <a:bodyPr/>
                    <a:lstStyle/>
                    <a:p>
                      <a:pPr>
                        <a:lnSpc>
                          <a:spcPct val="107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Методологические умения (проведение измерений и опытов)</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Times New Roman" panose="02020603050405020304" pitchFamily="18" charset="0"/>
                          <a:ea typeface="Calibri" panose="020F0502020204030204" pitchFamily="34" charset="0"/>
                          <a:cs typeface="Times New Roman" panose="02020603050405020304" pitchFamily="18" charset="0"/>
                        </a:rPr>
                        <a:t>3</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3</a:t>
                      </a:r>
                    </a:p>
                  </a:txBody>
                  <a:tcPr marL="68580" marR="68580" marT="0" marB="0"/>
                </a:tc>
                <a:tc>
                  <a:txBody>
                    <a:bodyPr/>
                    <a:lstStyle/>
                    <a:p>
                      <a:pPr algn="ctr">
                        <a:lnSpc>
                          <a:spcPct val="107000"/>
                        </a:lnSpc>
                        <a:spcAft>
                          <a:spcPts val="0"/>
                        </a:spcAft>
                      </a:pPr>
                      <a:r>
                        <a:rPr lang="ru-RU" sz="2400">
                          <a:effectLst/>
                          <a:latin typeface="Times New Roman" panose="02020603050405020304" pitchFamily="18" charset="0"/>
                          <a:ea typeface="Calibri" panose="020F0502020204030204" pitchFamily="34" charset="0"/>
                          <a:cs typeface="Times New Roman" panose="02020603050405020304" pitchFamily="18" charset="0"/>
                        </a:rPr>
                        <a:t>3</a:t>
                      </a:r>
                    </a:p>
                  </a:txBody>
                  <a:tcPr marL="68580" marR="68580" marT="0" marB="0"/>
                </a:tc>
              </a:tr>
              <a:tr h="1008112">
                <a:tc>
                  <a:txBody>
                    <a:bodyPr/>
                    <a:lstStyle/>
                    <a:p>
                      <a:pPr>
                        <a:lnSpc>
                          <a:spcPct val="107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Понимание принципа действия технических устройств, вклада ученых в развитие науки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1</a:t>
                      </a:r>
                    </a:p>
                  </a:txBody>
                  <a:tcPr marL="68580" marR="68580" marT="0" marB="0"/>
                </a:tc>
                <a:tc>
                  <a:txBody>
                    <a:bodyPr/>
                    <a:lstStyle/>
                    <a:p>
                      <a:pPr algn="ctr">
                        <a:lnSpc>
                          <a:spcPct val="107000"/>
                        </a:lnSpc>
                        <a:spcAft>
                          <a:spcPts val="0"/>
                        </a:spcAft>
                      </a:pPr>
                      <a:r>
                        <a:rPr lang="ru-RU" sz="2400">
                          <a:effectLst/>
                          <a:latin typeface="Times New Roman" panose="02020603050405020304" pitchFamily="18" charset="0"/>
                          <a:ea typeface="Calibri" panose="020F0502020204030204" pitchFamily="34" charset="0"/>
                          <a:cs typeface="Times New Roman" panose="02020603050405020304" pitchFamily="18" charset="0"/>
                        </a:rPr>
                        <a:t>1</a:t>
                      </a:r>
                    </a:p>
                  </a:txBody>
                  <a:tcPr marL="68580" marR="68580" marT="0" marB="0"/>
                </a:tc>
              </a:tr>
              <a:tr h="720080">
                <a:tc>
                  <a:txBody>
                    <a:bodyPr/>
                    <a:lstStyle/>
                    <a:p>
                      <a:pPr>
                        <a:lnSpc>
                          <a:spcPct val="107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Работа с текстом физического содержания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Times New Roman" panose="02020603050405020304" pitchFamily="18" charset="0"/>
                          <a:ea typeface="Calibri" panose="020F0502020204030204" pitchFamily="34" charset="0"/>
                          <a:cs typeface="Times New Roman" panose="02020603050405020304" pitchFamily="18" charset="0"/>
                        </a:rPr>
                        <a:t>3</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Times New Roman" panose="02020603050405020304" pitchFamily="18" charset="0"/>
                          <a:ea typeface="Calibri" panose="020F0502020204030204" pitchFamily="34" charset="0"/>
                          <a:cs typeface="Times New Roman" panose="02020603050405020304" pitchFamily="18" charset="0"/>
                        </a:rPr>
                        <a:t>3</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Times New Roman" panose="02020603050405020304" pitchFamily="18" charset="0"/>
                          <a:ea typeface="Calibri" panose="020F0502020204030204" pitchFamily="34" charset="0"/>
                          <a:cs typeface="Times New Roman" panose="02020603050405020304" pitchFamily="18" charset="0"/>
                        </a:rPr>
                        <a:t>2</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48072">
                <a:tc>
                  <a:txBody>
                    <a:bodyPr/>
                    <a:lstStyle/>
                    <a:p>
                      <a:pPr>
                        <a:lnSpc>
                          <a:spcPct val="107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Решение расчетных и качественных задач</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Times New Roman" panose="02020603050405020304" pitchFamily="18" charset="0"/>
                          <a:ea typeface="Calibri" panose="020F0502020204030204" pitchFamily="34" charset="0"/>
                          <a:cs typeface="Times New Roman" panose="02020603050405020304" pitchFamily="18" charset="0"/>
                        </a:rPr>
                        <a:t>3</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4 </a:t>
                      </a:r>
                    </a:p>
                  </a:txBody>
                  <a:tcPr marL="68580" marR="68580" marT="0" marB="0"/>
                </a:tc>
                <a:tc>
                  <a:txBody>
                    <a:bodyPr/>
                    <a:lstStyle/>
                    <a:p>
                      <a:pPr algn="ctr">
                        <a:lnSpc>
                          <a:spcPct val="107000"/>
                        </a:lnSpc>
                        <a:spcAft>
                          <a:spcPts val="0"/>
                        </a:spcAft>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5 </a:t>
                      </a:r>
                    </a:p>
                  </a:txBody>
                  <a:tcPr marL="68580" marR="68580" marT="0" marB="0"/>
                </a:tc>
              </a:tr>
              <a:tr h="521948">
                <a:tc>
                  <a:txBody>
                    <a:bodyPr/>
                    <a:lstStyle/>
                    <a:p>
                      <a:pPr>
                        <a:lnSpc>
                          <a:spcPct val="107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ИТОГО заданий:</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smtClean="0">
                          <a:effectLst/>
                          <a:latin typeface="Times New Roman" panose="02020603050405020304" pitchFamily="18" charset="0"/>
                          <a:ea typeface="Calibri" panose="020F0502020204030204" pitchFamily="34" charset="0"/>
                          <a:cs typeface="Times New Roman" panose="02020603050405020304" pitchFamily="18" charset="0"/>
                        </a:rPr>
                        <a:t>26</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25</a:t>
                      </a:r>
                    </a:p>
                  </a:txBody>
                  <a:tcPr marL="68580" marR="68580" marT="0" marB="0"/>
                </a:tc>
                <a:tc>
                  <a:txBody>
                    <a:bodyPr/>
                    <a:lstStyle/>
                    <a:p>
                      <a:pPr algn="ctr">
                        <a:lnSpc>
                          <a:spcPct val="107000"/>
                        </a:lnSpc>
                        <a:spcAft>
                          <a:spcPts val="0"/>
                        </a:spcAft>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25</a:t>
                      </a:r>
                    </a:p>
                  </a:txBody>
                  <a:tcPr marL="68580" marR="68580" marT="0" marB="0"/>
                </a:tc>
              </a:tr>
              <a:tr h="432048">
                <a:tc>
                  <a:txBody>
                    <a:bodyPr/>
                    <a:lstStyle/>
                    <a:p>
                      <a:pPr>
                        <a:lnSpc>
                          <a:spcPct val="107000"/>
                        </a:lnSpc>
                        <a:spcAft>
                          <a:spcPts val="0"/>
                        </a:spcAft>
                      </a:pP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Максимальный балл:</a:t>
                      </a:r>
                      <a:endParaRPr lang="ru-RU"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b="1" dirty="0" smtClean="0">
                          <a:effectLst/>
                          <a:latin typeface="Calibri" panose="020F0502020204030204" pitchFamily="34" charset="0"/>
                          <a:ea typeface="Calibri" panose="020F0502020204030204" pitchFamily="34" charset="0"/>
                          <a:cs typeface="Times New Roman" panose="02020603050405020304" pitchFamily="18" charset="0"/>
                        </a:rPr>
                        <a:t>40</a:t>
                      </a:r>
                      <a:endParaRPr lang="ru-RU"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b="1" dirty="0">
                          <a:effectLst/>
                          <a:latin typeface="Times New Roman" panose="02020603050405020304" pitchFamily="18" charset="0"/>
                          <a:ea typeface="Calibri" panose="020F0502020204030204" pitchFamily="34" charset="0"/>
                          <a:cs typeface="Times New Roman" panose="02020603050405020304" pitchFamily="18" charset="0"/>
                        </a:rPr>
                        <a:t>43</a:t>
                      </a:r>
                      <a:endParaRPr lang="ru-RU"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400" b="1" dirty="0">
                          <a:effectLst/>
                          <a:latin typeface="Times New Roman" panose="02020603050405020304" pitchFamily="18" charset="0"/>
                          <a:ea typeface="Calibri" panose="020F0502020204030204" pitchFamily="34" charset="0"/>
                          <a:cs typeface="Times New Roman" panose="02020603050405020304" pitchFamily="18" charset="0"/>
                        </a:rPr>
                        <a:t>45</a:t>
                      </a:r>
                      <a:endParaRPr lang="ru-RU"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034800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ltLang="ru-RU" sz="3600" b="1" dirty="0">
                <a:solidFill>
                  <a:schemeClr val="accent3">
                    <a:lumMod val="50000"/>
                  </a:schemeClr>
                </a:solidFill>
              </a:rPr>
              <a:t>Статистика выполнения расчетных задач  2019</a:t>
            </a:r>
            <a:endParaRPr lang="ru-RU" sz="3600" b="1" dirty="0">
              <a:solidFill>
                <a:schemeClr val="accent3">
                  <a:lumMod val="50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73379398"/>
              </p:ext>
            </p:extLst>
          </p:nvPr>
        </p:nvGraphicFramePr>
        <p:xfrm>
          <a:off x="395536" y="2276872"/>
          <a:ext cx="7620000" cy="2519850"/>
        </p:xfrm>
        <a:graphic>
          <a:graphicData uri="http://schemas.openxmlformats.org/drawingml/2006/table">
            <a:tbl>
              <a:tblPr firstRow="1" bandRow="1">
                <a:tableStyleId>{5C22544A-7EE6-4342-B048-85BDC9FD1C3A}</a:tableStyleId>
              </a:tblPr>
              <a:tblGrid>
                <a:gridCol w="2540000"/>
                <a:gridCol w="2540000"/>
                <a:gridCol w="2540000"/>
              </a:tblGrid>
              <a:tr h="370840">
                <a:tc>
                  <a:txBody>
                    <a:bodyPr/>
                    <a:lstStyle/>
                    <a:p>
                      <a:pPr marL="0" marR="0" lvl="0" indent="0" algn="ctr" defTabSz="719138" rtl="0" eaLnBrk="1" latinLnBrk="0" hangingPunct="0">
                        <a:lnSpc>
                          <a:spcPct val="87000"/>
                        </a:lnSpc>
                        <a:spcBef>
                          <a:spcPct val="0"/>
                        </a:spcBef>
                        <a:spcAft>
                          <a:spcPct val="0"/>
                        </a:spcAft>
                        <a:buClrTx/>
                        <a:buSzPct val="100000"/>
                        <a:buFontTx/>
                        <a:buNone/>
                        <a:tabLst>
                          <a:tab pos="0" algn="l"/>
                          <a:tab pos="717549"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kumimoji="0" lang="ru-RU" altLang="ru-RU" sz="2600" b="1" i="0" u="none" strike="noStrike" cap="none" normalizeH="0" baseline="0" dirty="0">
                          <a:solidFill>
                            <a:srgbClr val="FFFFFF"/>
                          </a:solidFill>
                          <a:effectLst/>
                          <a:latin typeface="Arial"/>
                          <a:ea typeface="Arial Unicode MS"/>
                          <a:cs typeface="Arial Unicode MS"/>
                        </a:rPr>
                        <a:t>БАЛЛЫ</a:t>
                      </a:r>
                      <a:endParaRPr kumimoji="0" lang="ru-RU" altLang="ru-RU" sz="2600" b="1" i="0" u="none" strike="noStrike" cap="none" normalizeH="0" baseline="0" dirty="0">
                        <a:solidFill>
                          <a:srgbClr val="FFFFFF"/>
                        </a:solidFill>
                        <a:latin typeface="Arial"/>
                        <a:ea typeface="Arial Unicode MS"/>
                        <a:cs typeface="Arial Unicode MS"/>
                      </a:endParaRPr>
                    </a:p>
                  </a:txBody>
                  <a:tcPr marL="90000" marR="90000" marT="112428" marB="46800" horzOverflow="overflow"/>
                </a:tc>
                <a:tc>
                  <a:txBody>
                    <a:bodyPr/>
                    <a:lstStyle/>
                    <a:p>
                      <a:pPr marL="0" marR="0" lvl="0" indent="0" algn="ctr" defTabSz="719138" rtl="0" eaLnBrk="1" latinLnBrk="0" hangingPunct="0">
                        <a:lnSpc>
                          <a:spcPct val="87000"/>
                        </a:lnSpc>
                        <a:spcBef>
                          <a:spcPct val="0"/>
                        </a:spcBef>
                        <a:spcAft>
                          <a:spcPct val="0"/>
                        </a:spcAft>
                        <a:buClrTx/>
                        <a:buSzPct val="100000"/>
                        <a:buFontTx/>
                        <a:buNone/>
                        <a:tabLst>
                          <a:tab pos="0" algn="l"/>
                          <a:tab pos="717549"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kumimoji="0" lang="ru-RU" altLang="ru-RU" sz="2600" b="1" i="0" u="none" strike="noStrike" cap="none" normalizeH="0" baseline="0">
                          <a:solidFill>
                            <a:srgbClr val="FFFFFF"/>
                          </a:solidFill>
                          <a:effectLst/>
                          <a:latin typeface="Arial"/>
                          <a:ea typeface="Arial Unicode MS"/>
                          <a:cs typeface="Arial Unicode MS"/>
                        </a:rPr>
                        <a:t>№ 25</a:t>
                      </a:r>
                      <a:endParaRPr kumimoji="0" lang="ru-RU" altLang="ru-RU" sz="2600" b="1" i="0" u="none" strike="noStrike" cap="none" normalizeH="0" baseline="0">
                        <a:solidFill>
                          <a:srgbClr val="FFFFFF"/>
                        </a:solidFill>
                        <a:latin typeface="Arial"/>
                        <a:ea typeface="Arial Unicode MS"/>
                        <a:cs typeface="Arial Unicode MS"/>
                      </a:endParaRPr>
                    </a:p>
                  </a:txBody>
                  <a:tcPr marL="90000" marR="90000" marT="112428" marB="46800" horzOverflow="overflow"/>
                </a:tc>
                <a:tc>
                  <a:txBody>
                    <a:bodyPr/>
                    <a:lstStyle/>
                    <a:p>
                      <a:pPr marL="0" marR="0" lvl="0" indent="0" algn="ctr" defTabSz="719138" rtl="0" eaLnBrk="1" latinLnBrk="0" hangingPunct="0">
                        <a:lnSpc>
                          <a:spcPct val="87000"/>
                        </a:lnSpc>
                        <a:spcBef>
                          <a:spcPct val="0"/>
                        </a:spcBef>
                        <a:spcAft>
                          <a:spcPct val="0"/>
                        </a:spcAft>
                        <a:buClrTx/>
                        <a:buSzPct val="100000"/>
                        <a:buFontTx/>
                        <a:buNone/>
                        <a:tabLst>
                          <a:tab pos="0" algn="l"/>
                          <a:tab pos="717549"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kumimoji="0" lang="ru-RU" altLang="ru-RU" sz="2600" b="1" i="0" u="none" strike="noStrike" cap="none" normalizeH="0" baseline="0">
                          <a:solidFill>
                            <a:srgbClr val="FFFFFF"/>
                          </a:solidFill>
                          <a:effectLst/>
                          <a:latin typeface="Arial"/>
                          <a:ea typeface="Arial Unicode MS"/>
                          <a:cs typeface="Arial Unicode MS"/>
                        </a:rPr>
                        <a:t>№ 26</a:t>
                      </a:r>
                      <a:endParaRPr kumimoji="0" lang="ru-RU" altLang="ru-RU" sz="2600" b="1" i="0" u="none" strike="noStrike" cap="none" normalizeH="0" baseline="0">
                        <a:solidFill>
                          <a:srgbClr val="FFFFFF"/>
                        </a:solidFill>
                        <a:latin typeface="Arial"/>
                        <a:ea typeface="Arial Unicode MS"/>
                        <a:cs typeface="Arial Unicode MS"/>
                      </a:endParaRPr>
                    </a:p>
                  </a:txBody>
                  <a:tcPr marL="90000" marR="90000" marT="112428" marB="46800" horzOverflow="overflow"/>
                </a:tc>
              </a:tr>
              <a:tr h="370840">
                <a:tc>
                  <a:txBody>
                    <a:bodyPr/>
                    <a:lstStyle/>
                    <a:p>
                      <a:pPr marL="0" marR="0" lvl="0" indent="0" algn="ctr" defTabSz="719138" rtl="0" eaLnBrk="1" latinLnBrk="0" hangingPunct="0">
                        <a:lnSpc>
                          <a:spcPct val="87000"/>
                        </a:lnSpc>
                        <a:spcBef>
                          <a:spcPct val="0"/>
                        </a:spcBef>
                        <a:spcAft>
                          <a:spcPct val="0"/>
                        </a:spcAft>
                        <a:buClrTx/>
                        <a:buSzPct val="100000"/>
                        <a:buFontTx/>
                        <a:buNone/>
                        <a:tabLst>
                          <a:tab pos="0" algn="l"/>
                          <a:tab pos="717549"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kumimoji="0" lang="ru-RU" altLang="ru-RU" sz="2600" b="1" i="0" u="none" strike="noStrike" cap="none" normalizeH="0" baseline="0" dirty="0">
                          <a:solidFill>
                            <a:schemeClr val="accent6">
                              <a:lumMod val="50000"/>
                            </a:schemeClr>
                          </a:solidFill>
                          <a:effectLst/>
                          <a:latin typeface="Arial"/>
                          <a:ea typeface="Arial Unicode MS"/>
                          <a:cs typeface="Arial Unicode MS"/>
                        </a:rPr>
                        <a:t>«3»</a:t>
                      </a:r>
                      <a:endParaRPr kumimoji="0" lang="ru-RU" altLang="ru-RU" sz="2600" b="1" i="0" u="none" strike="noStrike" cap="none" normalizeH="0" baseline="0" dirty="0">
                        <a:solidFill>
                          <a:schemeClr val="accent6">
                            <a:lumMod val="50000"/>
                          </a:schemeClr>
                        </a:solidFill>
                        <a:latin typeface="Arial"/>
                        <a:ea typeface="Arial Unicode MS"/>
                        <a:cs typeface="Arial Unicode MS"/>
                      </a:endParaRPr>
                    </a:p>
                  </a:txBody>
                  <a:tcPr marL="90000" marR="90000" marT="112428" marB="46800" horzOverflow="overflow"/>
                </a:tc>
                <a:tc>
                  <a:txBody>
                    <a:bodyPr/>
                    <a:lstStyle/>
                    <a:p>
                      <a:pPr marL="0" marR="0" lvl="0" indent="0" algn="ctr" defTabSz="719138" rtl="0" eaLnBrk="1" latinLnBrk="0" hangingPunct="0">
                        <a:lnSpc>
                          <a:spcPct val="87000"/>
                        </a:lnSpc>
                        <a:spcBef>
                          <a:spcPct val="0"/>
                        </a:spcBef>
                        <a:spcAft>
                          <a:spcPct val="0"/>
                        </a:spcAft>
                        <a:buClrTx/>
                        <a:buSzPct val="100000"/>
                        <a:buFontTx/>
                        <a:buNone/>
                        <a:tabLst>
                          <a:tab pos="0" algn="l"/>
                          <a:tab pos="717549"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kumimoji="0" lang="ru-RU" altLang="ru-RU" sz="2600" b="1" i="0" u="none" strike="noStrike" cap="none" normalizeH="0" baseline="0">
                          <a:solidFill>
                            <a:schemeClr val="accent6">
                              <a:lumMod val="50000"/>
                            </a:schemeClr>
                          </a:solidFill>
                          <a:effectLst/>
                          <a:latin typeface="Arial"/>
                          <a:ea typeface="Arial Unicode MS"/>
                          <a:cs typeface="Arial Unicode MS"/>
                        </a:rPr>
                        <a:t>18,8</a:t>
                      </a:r>
                      <a:r>
                        <a:rPr kumimoji="0" lang="ru-RU" altLang="ru-RU" sz="2600" b="1" i="0" u="none" strike="noStrike" cap="none" normalizeH="0" baseline="0">
                          <a:solidFill>
                            <a:schemeClr val="accent6">
                              <a:lumMod val="50000"/>
                            </a:schemeClr>
                          </a:solidFill>
                          <a:effectLst/>
                          <a:latin typeface="Times New Roman"/>
                          <a:ea typeface="Arial Unicode MS"/>
                          <a:cs typeface="Arial Unicode MS"/>
                        </a:rPr>
                        <a:t>%</a:t>
                      </a:r>
                      <a:endParaRPr kumimoji="0" lang="ru-RU" altLang="ru-RU" sz="2600" b="1" i="0" u="none" strike="noStrike" cap="none" normalizeH="0" baseline="0">
                        <a:solidFill>
                          <a:schemeClr val="accent6">
                            <a:lumMod val="50000"/>
                          </a:schemeClr>
                        </a:solidFill>
                        <a:latin typeface="Times New Roman"/>
                        <a:ea typeface="Arial Unicode MS"/>
                        <a:cs typeface="Arial Unicode MS"/>
                      </a:endParaRPr>
                    </a:p>
                  </a:txBody>
                  <a:tcPr marL="90000" marR="90000" marT="112428" marB="46800" horzOverflow="overflow"/>
                </a:tc>
                <a:tc>
                  <a:txBody>
                    <a:bodyPr/>
                    <a:lstStyle/>
                    <a:p>
                      <a:pPr marL="0" marR="0" lvl="0" indent="0" algn="ctr" defTabSz="719138" rtl="0" eaLnBrk="1" latinLnBrk="0" hangingPunct="0">
                        <a:lnSpc>
                          <a:spcPct val="86000"/>
                        </a:lnSpc>
                        <a:spcBef>
                          <a:spcPct val="0"/>
                        </a:spcBef>
                        <a:spcAft>
                          <a:spcPct val="0"/>
                        </a:spcAft>
                        <a:buClrTx/>
                        <a:buSzPct val="100000"/>
                        <a:buFontTx/>
                        <a:buNone/>
                        <a:tabLst>
                          <a:tab pos="0" algn="l"/>
                          <a:tab pos="717549"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kumimoji="0" lang="ru-RU" altLang="ru-RU" sz="2600" b="1" i="0" u="none" strike="noStrike" cap="none" normalizeH="0" baseline="0">
                          <a:solidFill>
                            <a:schemeClr val="accent6">
                              <a:lumMod val="50000"/>
                            </a:schemeClr>
                          </a:solidFill>
                          <a:effectLst/>
                          <a:latin typeface="Times New Roman"/>
                          <a:ea typeface="Arial Unicode MS"/>
                          <a:cs typeface="Arial Unicode MS"/>
                        </a:rPr>
                        <a:t>34,5%</a:t>
                      </a:r>
                      <a:endParaRPr kumimoji="0" lang="ru-RU" altLang="ru-RU" sz="2600" b="1" i="0" u="none" strike="noStrike" cap="none" normalizeH="0" baseline="0">
                        <a:solidFill>
                          <a:schemeClr val="accent6">
                            <a:lumMod val="50000"/>
                          </a:schemeClr>
                        </a:solidFill>
                        <a:latin typeface="Times New Roman"/>
                        <a:ea typeface="Arial Unicode MS"/>
                        <a:cs typeface="Arial Unicode MS"/>
                      </a:endParaRPr>
                    </a:p>
                  </a:txBody>
                  <a:tcPr marL="90000" marR="90000" marT="115704" marB="46800" horzOverflow="overflow"/>
                </a:tc>
              </a:tr>
              <a:tr h="370840">
                <a:tc>
                  <a:txBody>
                    <a:bodyPr/>
                    <a:lstStyle/>
                    <a:p>
                      <a:pPr marL="0" marR="0" lvl="0" indent="0" algn="ctr" defTabSz="719138" rtl="0" eaLnBrk="1" latinLnBrk="0" hangingPunct="0">
                        <a:lnSpc>
                          <a:spcPct val="87000"/>
                        </a:lnSpc>
                        <a:spcBef>
                          <a:spcPct val="0"/>
                        </a:spcBef>
                        <a:spcAft>
                          <a:spcPct val="0"/>
                        </a:spcAft>
                        <a:buClrTx/>
                        <a:buSzPct val="100000"/>
                        <a:buFontTx/>
                        <a:buNone/>
                        <a:tabLst>
                          <a:tab pos="0" algn="l"/>
                          <a:tab pos="717549"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kumimoji="0" lang="ru-RU" altLang="ru-RU" sz="2600" b="1" i="0" u="none" strike="noStrike" cap="none" normalizeH="0" baseline="0">
                          <a:solidFill>
                            <a:schemeClr val="accent6">
                              <a:lumMod val="50000"/>
                            </a:schemeClr>
                          </a:solidFill>
                          <a:effectLst/>
                          <a:latin typeface="Arial"/>
                          <a:ea typeface="Arial Unicode MS"/>
                          <a:cs typeface="Arial Unicode MS"/>
                        </a:rPr>
                        <a:t>«2»</a:t>
                      </a:r>
                      <a:endParaRPr kumimoji="0" lang="ru-RU" altLang="ru-RU" sz="2600" b="1" i="0" u="none" strike="noStrike" cap="none" normalizeH="0" baseline="0">
                        <a:solidFill>
                          <a:schemeClr val="accent6">
                            <a:lumMod val="50000"/>
                          </a:schemeClr>
                        </a:solidFill>
                        <a:latin typeface="Arial"/>
                        <a:ea typeface="Arial Unicode MS"/>
                        <a:cs typeface="Arial Unicode MS"/>
                      </a:endParaRPr>
                    </a:p>
                  </a:txBody>
                  <a:tcPr marL="90000" marR="90000" marT="112428" marB="46800" horzOverflow="overflow"/>
                </a:tc>
                <a:tc>
                  <a:txBody>
                    <a:bodyPr/>
                    <a:lstStyle/>
                    <a:p>
                      <a:pPr marL="0" marR="0" lvl="0" indent="0" algn="ctr" defTabSz="719138" rtl="0" eaLnBrk="1" latinLnBrk="0" hangingPunct="0">
                        <a:lnSpc>
                          <a:spcPct val="86000"/>
                        </a:lnSpc>
                        <a:spcBef>
                          <a:spcPct val="0"/>
                        </a:spcBef>
                        <a:spcAft>
                          <a:spcPct val="0"/>
                        </a:spcAft>
                        <a:buClrTx/>
                        <a:buSzPct val="100000"/>
                        <a:buFontTx/>
                        <a:buNone/>
                        <a:tabLst>
                          <a:tab pos="0" algn="l"/>
                          <a:tab pos="717549"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kumimoji="0" lang="ru-RU" altLang="ru-RU" sz="2600" b="1" i="0" u="none" strike="noStrike" cap="none" normalizeH="0" baseline="0" dirty="0">
                          <a:solidFill>
                            <a:schemeClr val="accent6">
                              <a:lumMod val="50000"/>
                            </a:schemeClr>
                          </a:solidFill>
                          <a:effectLst/>
                          <a:latin typeface="Times New Roman"/>
                          <a:ea typeface="Arial Unicode MS"/>
                          <a:cs typeface="Arial Unicode MS"/>
                        </a:rPr>
                        <a:t>7,3%</a:t>
                      </a:r>
                      <a:endParaRPr kumimoji="0" lang="ru-RU" altLang="ru-RU" sz="2600" b="1" i="0" u="none" strike="noStrike" cap="none" normalizeH="0" baseline="0" dirty="0">
                        <a:solidFill>
                          <a:schemeClr val="accent6">
                            <a:lumMod val="50000"/>
                          </a:schemeClr>
                        </a:solidFill>
                        <a:latin typeface="Times New Roman"/>
                        <a:ea typeface="Arial Unicode MS"/>
                        <a:cs typeface="Arial Unicode MS"/>
                      </a:endParaRPr>
                    </a:p>
                  </a:txBody>
                  <a:tcPr marL="90000" marR="90000" marT="115704" marB="46800" horzOverflow="overflow"/>
                </a:tc>
                <a:tc>
                  <a:txBody>
                    <a:bodyPr/>
                    <a:lstStyle/>
                    <a:p>
                      <a:pPr marL="0" marR="0" lvl="0" indent="0" algn="ctr" defTabSz="719138" rtl="0" eaLnBrk="1" latinLnBrk="0" hangingPunct="0">
                        <a:lnSpc>
                          <a:spcPct val="86000"/>
                        </a:lnSpc>
                        <a:spcBef>
                          <a:spcPct val="0"/>
                        </a:spcBef>
                        <a:spcAft>
                          <a:spcPct val="0"/>
                        </a:spcAft>
                        <a:buClrTx/>
                        <a:buSzPct val="100000"/>
                        <a:buFontTx/>
                        <a:buNone/>
                        <a:tabLst>
                          <a:tab pos="0" algn="l"/>
                          <a:tab pos="717549"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kumimoji="0" lang="ru-RU" altLang="ru-RU" sz="2600" b="1" i="0" u="none" strike="noStrike" cap="none" normalizeH="0" baseline="0" dirty="0">
                          <a:solidFill>
                            <a:schemeClr val="accent6">
                              <a:lumMod val="50000"/>
                            </a:schemeClr>
                          </a:solidFill>
                          <a:effectLst/>
                          <a:latin typeface="Times New Roman"/>
                          <a:ea typeface="Arial Unicode MS"/>
                          <a:cs typeface="Arial Unicode MS"/>
                        </a:rPr>
                        <a:t>11%</a:t>
                      </a:r>
                      <a:endParaRPr kumimoji="0" lang="ru-RU" altLang="ru-RU" sz="2600" b="1" i="0" u="none" strike="noStrike" cap="none" normalizeH="0" baseline="0" dirty="0">
                        <a:solidFill>
                          <a:schemeClr val="accent6">
                            <a:lumMod val="50000"/>
                          </a:schemeClr>
                        </a:solidFill>
                        <a:latin typeface="Times New Roman"/>
                        <a:ea typeface="Arial Unicode MS"/>
                        <a:cs typeface="Arial Unicode MS"/>
                      </a:endParaRPr>
                    </a:p>
                  </a:txBody>
                  <a:tcPr marL="90000" marR="90000" marT="115704" marB="46800" horzOverflow="overflow"/>
                </a:tc>
              </a:tr>
              <a:tr h="370840">
                <a:tc>
                  <a:txBody>
                    <a:bodyPr/>
                    <a:lstStyle/>
                    <a:p>
                      <a:pPr marL="0" marR="0" lvl="0" indent="0" algn="ctr" defTabSz="719138" rtl="0" eaLnBrk="1" latinLnBrk="0" hangingPunct="0">
                        <a:lnSpc>
                          <a:spcPct val="87000"/>
                        </a:lnSpc>
                        <a:spcBef>
                          <a:spcPct val="0"/>
                        </a:spcBef>
                        <a:spcAft>
                          <a:spcPct val="0"/>
                        </a:spcAft>
                        <a:buClrTx/>
                        <a:buSzPct val="100000"/>
                        <a:buFontTx/>
                        <a:buNone/>
                        <a:tabLst>
                          <a:tab pos="0" algn="l"/>
                          <a:tab pos="717549"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kumimoji="0" lang="ru-RU" altLang="ru-RU" sz="2600" b="1" i="0" u="none" strike="noStrike" cap="none" normalizeH="0" baseline="0">
                          <a:solidFill>
                            <a:schemeClr val="accent6">
                              <a:lumMod val="50000"/>
                            </a:schemeClr>
                          </a:solidFill>
                          <a:effectLst/>
                          <a:latin typeface="Arial"/>
                          <a:ea typeface="Arial Unicode MS"/>
                          <a:cs typeface="Arial Unicode MS"/>
                        </a:rPr>
                        <a:t>«1»</a:t>
                      </a:r>
                      <a:endParaRPr kumimoji="0" lang="ru-RU" altLang="ru-RU" sz="2600" b="1" i="0" u="none" strike="noStrike" cap="none" normalizeH="0" baseline="0">
                        <a:solidFill>
                          <a:schemeClr val="accent6">
                            <a:lumMod val="50000"/>
                          </a:schemeClr>
                        </a:solidFill>
                        <a:latin typeface="Arial"/>
                        <a:ea typeface="Arial Unicode MS"/>
                        <a:cs typeface="Arial Unicode MS"/>
                      </a:endParaRPr>
                    </a:p>
                  </a:txBody>
                  <a:tcPr marL="90000" marR="90000" marT="112428" marB="46800" horzOverflow="overflow"/>
                </a:tc>
                <a:tc>
                  <a:txBody>
                    <a:bodyPr/>
                    <a:lstStyle/>
                    <a:p>
                      <a:pPr marL="0" marR="0" lvl="0" indent="0" algn="ctr" defTabSz="719138" rtl="0" eaLnBrk="1" latinLnBrk="0" hangingPunct="0">
                        <a:lnSpc>
                          <a:spcPct val="87000"/>
                        </a:lnSpc>
                        <a:spcBef>
                          <a:spcPct val="0"/>
                        </a:spcBef>
                        <a:spcAft>
                          <a:spcPct val="0"/>
                        </a:spcAft>
                        <a:buClrTx/>
                        <a:buSzPct val="100000"/>
                        <a:buFontTx/>
                        <a:buNone/>
                        <a:tabLst>
                          <a:tab pos="0" algn="l"/>
                          <a:tab pos="717549"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kumimoji="0" lang="ru-RU" altLang="ru-RU" sz="2600" b="1" i="0" u="none" strike="noStrike" cap="none" normalizeH="0" baseline="0">
                          <a:solidFill>
                            <a:schemeClr val="accent6">
                              <a:lumMod val="50000"/>
                            </a:schemeClr>
                          </a:solidFill>
                          <a:effectLst/>
                          <a:latin typeface="Arial"/>
                          <a:ea typeface="Arial Unicode MS"/>
                          <a:cs typeface="Arial Unicode MS"/>
                        </a:rPr>
                        <a:t>28,8%</a:t>
                      </a:r>
                      <a:endParaRPr kumimoji="0" lang="ru-RU" altLang="ru-RU" sz="2600" b="1" i="0" u="none" strike="noStrike" cap="none" normalizeH="0" baseline="0">
                        <a:solidFill>
                          <a:schemeClr val="accent6">
                            <a:lumMod val="50000"/>
                          </a:schemeClr>
                        </a:solidFill>
                        <a:latin typeface="Arial"/>
                        <a:ea typeface="Arial Unicode MS"/>
                        <a:cs typeface="Arial Unicode MS"/>
                      </a:endParaRPr>
                    </a:p>
                  </a:txBody>
                  <a:tcPr marL="90000" marR="90000" marT="112428" marB="46800" horzOverflow="overflow"/>
                </a:tc>
                <a:tc>
                  <a:txBody>
                    <a:bodyPr/>
                    <a:lstStyle/>
                    <a:p>
                      <a:pPr marL="0" marR="0" lvl="0" indent="0" algn="ctr" defTabSz="719138" rtl="0" eaLnBrk="1" latinLnBrk="0" hangingPunct="0">
                        <a:lnSpc>
                          <a:spcPct val="87000"/>
                        </a:lnSpc>
                        <a:spcBef>
                          <a:spcPct val="0"/>
                        </a:spcBef>
                        <a:spcAft>
                          <a:spcPct val="0"/>
                        </a:spcAft>
                        <a:buClrTx/>
                        <a:buSzPct val="100000"/>
                        <a:buFontTx/>
                        <a:buNone/>
                        <a:tabLst>
                          <a:tab pos="0" algn="l"/>
                          <a:tab pos="717549"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kumimoji="0" lang="ru-RU" altLang="ru-RU" sz="2600" b="1" i="0" u="none" strike="noStrike" cap="none" normalizeH="0" baseline="0" dirty="0">
                          <a:solidFill>
                            <a:schemeClr val="accent6">
                              <a:lumMod val="50000"/>
                            </a:schemeClr>
                          </a:solidFill>
                          <a:effectLst/>
                          <a:latin typeface="Arial"/>
                          <a:ea typeface="Arial Unicode MS"/>
                          <a:cs typeface="Arial Unicode MS"/>
                        </a:rPr>
                        <a:t>24,1%</a:t>
                      </a:r>
                      <a:endParaRPr kumimoji="0" lang="ru-RU" altLang="ru-RU" sz="2600" b="1" i="0" u="none" strike="noStrike" cap="none" normalizeH="0" baseline="0" dirty="0">
                        <a:solidFill>
                          <a:schemeClr val="accent6">
                            <a:lumMod val="50000"/>
                          </a:schemeClr>
                        </a:solidFill>
                        <a:latin typeface="Arial"/>
                        <a:ea typeface="Arial Unicode MS"/>
                        <a:cs typeface="Arial Unicode MS"/>
                      </a:endParaRPr>
                    </a:p>
                  </a:txBody>
                  <a:tcPr marL="90000" marR="90000" marT="112428" marB="46800" horzOverflow="overflow"/>
                </a:tc>
              </a:tr>
              <a:tr h="370840">
                <a:tc>
                  <a:txBody>
                    <a:bodyPr/>
                    <a:lstStyle/>
                    <a:p>
                      <a:pPr marL="0" marR="0" lvl="0" indent="0" algn="ctr" defTabSz="719138" rtl="0" eaLnBrk="1" latinLnBrk="0" hangingPunct="0">
                        <a:lnSpc>
                          <a:spcPct val="87000"/>
                        </a:lnSpc>
                        <a:spcBef>
                          <a:spcPct val="0"/>
                        </a:spcBef>
                        <a:spcAft>
                          <a:spcPct val="0"/>
                        </a:spcAft>
                        <a:buClrTx/>
                        <a:buSzPct val="100000"/>
                        <a:buFontTx/>
                        <a:buNone/>
                        <a:tabLst>
                          <a:tab pos="0" algn="l"/>
                          <a:tab pos="717549"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kumimoji="0" lang="ru-RU" altLang="ru-RU" sz="2600" b="1" i="0" u="none" strike="noStrike" cap="none" normalizeH="0" baseline="0">
                          <a:solidFill>
                            <a:schemeClr val="accent6">
                              <a:lumMod val="50000"/>
                            </a:schemeClr>
                          </a:solidFill>
                          <a:effectLst/>
                          <a:latin typeface="Arial"/>
                          <a:ea typeface="Arial Unicode MS"/>
                          <a:cs typeface="Arial Unicode MS"/>
                        </a:rPr>
                        <a:t>«0»</a:t>
                      </a:r>
                      <a:endParaRPr kumimoji="0" lang="ru-RU" altLang="ru-RU" sz="2600" b="1" i="0" u="none" strike="noStrike" cap="none" normalizeH="0" baseline="0">
                        <a:solidFill>
                          <a:schemeClr val="accent6">
                            <a:lumMod val="50000"/>
                          </a:schemeClr>
                        </a:solidFill>
                        <a:latin typeface="Arial"/>
                        <a:ea typeface="Arial Unicode MS"/>
                        <a:cs typeface="Arial Unicode MS"/>
                      </a:endParaRPr>
                    </a:p>
                  </a:txBody>
                  <a:tcPr marL="90000" marR="90000" marT="112428" marB="46800" horzOverflow="overflow"/>
                </a:tc>
                <a:tc>
                  <a:txBody>
                    <a:bodyPr/>
                    <a:lstStyle/>
                    <a:p>
                      <a:pPr marL="0" marR="0" lvl="0" indent="0" algn="ctr" defTabSz="719138" rtl="0" eaLnBrk="1" latinLnBrk="0" hangingPunct="0">
                        <a:lnSpc>
                          <a:spcPct val="87000"/>
                        </a:lnSpc>
                        <a:spcBef>
                          <a:spcPct val="0"/>
                        </a:spcBef>
                        <a:spcAft>
                          <a:spcPct val="0"/>
                        </a:spcAft>
                        <a:buClrTx/>
                        <a:buSzPct val="100000"/>
                        <a:buFontTx/>
                        <a:buNone/>
                        <a:tabLst>
                          <a:tab pos="0" algn="l"/>
                          <a:tab pos="717549"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kumimoji="0" lang="ru-RU" altLang="ru-RU" sz="2600" b="1" i="0" u="none" strike="noStrike" cap="none" normalizeH="0" baseline="0">
                          <a:solidFill>
                            <a:schemeClr val="accent6">
                              <a:lumMod val="50000"/>
                            </a:schemeClr>
                          </a:solidFill>
                          <a:effectLst/>
                          <a:latin typeface="Arial"/>
                          <a:ea typeface="Arial Unicode MS"/>
                          <a:cs typeface="Arial Unicode MS"/>
                        </a:rPr>
                        <a:t>45,1%</a:t>
                      </a:r>
                      <a:endParaRPr kumimoji="0" lang="ru-RU" altLang="ru-RU" sz="2600" b="1" i="0" u="none" strike="noStrike" cap="none" normalizeH="0" baseline="0">
                        <a:solidFill>
                          <a:schemeClr val="accent6">
                            <a:lumMod val="50000"/>
                          </a:schemeClr>
                        </a:solidFill>
                        <a:latin typeface="Arial"/>
                        <a:ea typeface="Arial Unicode MS"/>
                        <a:cs typeface="Arial Unicode MS"/>
                      </a:endParaRPr>
                    </a:p>
                  </a:txBody>
                  <a:tcPr marL="90000" marR="90000" marT="112428" marB="46800" horzOverflow="overflow"/>
                </a:tc>
                <a:tc>
                  <a:txBody>
                    <a:bodyPr/>
                    <a:lstStyle/>
                    <a:p>
                      <a:pPr marL="0" marR="0" lvl="0" indent="0" algn="ctr" defTabSz="719138" rtl="0" eaLnBrk="1" latinLnBrk="0" hangingPunct="0">
                        <a:lnSpc>
                          <a:spcPct val="87000"/>
                        </a:lnSpc>
                        <a:spcBef>
                          <a:spcPct val="0"/>
                        </a:spcBef>
                        <a:spcAft>
                          <a:spcPct val="0"/>
                        </a:spcAft>
                        <a:buClrTx/>
                        <a:buSzPct val="100000"/>
                        <a:buFontTx/>
                        <a:buNone/>
                        <a:tabLst>
                          <a:tab pos="0" algn="l"/>
                          <a:tab pos="717549"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kumimoji="0" lang="ru-RU" altLang="ru-RU" sz="2600" b="1" i="0" u="none" strike="noStrike" cap="none" normalizeH="0" baseline="0" dirty="0">
                          <a:solidFill>
                            <a:schemeClr val="accent6">
                              <a:lumMod val="50000"/>
                            </a:schemeClr>
                          </a:solidFill>
                          <a:effectLst/>
                          <a:latin typeface="Arial"/>
                          <a:ea typeface="Arial Unicode MS"/>
                          <a:cs typeface="Arial Unicode MS"/>
                        </a:rPr>
                        <a:t>30,4%</a:t>
                      </a:r>
                      <a:endParaRPr kumimoji="0" lang="ru-RU" altLang="ru-RU" sz="2600" b="1" i="0" u="none" strike="noStrike" cap="none" normalizeH="0" baseline="0" dirty="0">
                        <a:solidFill>
                          <a:schemeClr val="accent6">
                            <a:lumMod val="50000"/>
                          </a:schemeClr>
                        </a:solidFill>
                        <a:latin typeface="Arial"/>
                        <a:ea typeface="Arial Unicode MS"/>
                        <a:cs typeface="Arial Unicode MS"/>
                      </a:endParaRPr>
                    </a:p>
                  </a:txBody>
                  <a:tcPr marL="90000" marR="90000" marT="112428" marB="46800" horzOverflow="overflow"/>
                </a:tc>
              </a:tr>
            </a:tbl>
          </a:graphicData>
        </a:graphic>
      </p:graphicFrame>
    </p:spTree>
    <p:extLst>
      <p:ext uri="{BB962C8B-B14F-4D97-AF65-F5344CB8AC3E}">
        <p14:creationId xmlns:p14="http://schemas.microsoft.com/office/powerpoint/2010/main" val="2896796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a:solidFill>
                  <a:schemeClr val="accent3">
                    <a:lumMod val="50000"/>
                  </a:schemeClr>
                </a:solidFill>
              </a:rPr>
              <a:t>Критерии оценивания расчетных задач</a:t>
            </a:r>
          </a:p>
        </p:txBody>
      </p:sp>
      <p:pic>
        <p:nvPicPr>
          <p:cNvPr id="4"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3104" y="1600200"/>
            <a:ext cx="6125280" cy="4800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83286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a:solidFill>
                  <a:schemeClr val="accent3">
                    <a:lumMod val="50000"/>
                  </a:schemeClr>
                </a:solidFill>
              </a:rPr>
              <a:t>Расчетные задачи - пример</a:t>
            </a:r>
          </a:p>
        </p:txBody>
      </p:sp>
      <p:pic>
        <p:nvPicPr>
          <p:cNvPr id="4" name="Объект 6"/>
          <p:cNvPicPr>
            <a:picLocks noGrp="1"/>
          </p:cNvPicPr>
          <p:nvPr>
            <p:ph idx="1"/>
          </p:nvPr>
        </p:nvPicPr>
        <p:blipFill rotWithShape="1">
          <a:blip r:embed="rId2"/>
          <a:srcRect/>
          <a:stretch>
            <a:fillRect/>
          </a:stretch>
        </p:blipFill>
        <p:spPr>
          <a:xfrm>
            <a:off x="1259632" y="1700808"/>
            <a:ext cx="6192688" cy="3096344"/>
          </a:xfrm>
          <a:prstGeom prst="rect">
            <a:avLst/>
          </a:prstGeom>
        </p:spPr>
      </p:pic>
      <p:sp>
        <p:nvSpPr>
          <p:cNvPr id="6" name="TextBox 5"/>
          <p:cNvSpPr txBox="1"/>
          <p:nvPr/>
        </p:nvSpPr>
        <p:spPr>
          <a:xfrm>
            <a:off x="2555776" y="5375442"/>
            <a:ext cx="3692421" cy="584775"/>
          </a:xfrm>
          <a:prstGeom prst="rect">
            <a:avLst/>
          </a:prstGeom>
          <a:noFill/>
        </p:spPr>
        <p:txBody>
          <a:bodyPr wrap="none" rtlCol="0">
            <a:spAutoFit/>
          </a:bodyPr>
          <a:lstStyle/>
          <a:p>
            <a:r>
              <a:rPr lang="ru-RU" sz="3200" dirty="0" smtClean="0">
                <a:solidFill>
                  <a:schemeClr val="accent6">
                    <a:lumMod val="50000"/>
                  </a:schemeClr>
                </a:solidFill>
              </a:rPr>
              <a:t>Данные из графика!</a:t>
            </a:r>
            <a:endParaRPr lang="ru-RU" sz="3200" dirty="0">
              <a:solidFill>
                <a:schemeClr val="accent6">
                  <a:lumMod val="50000"/>
                </a:schemeClr>
              </a:solidFill>
            </a:endParaRPr>
          </a:p>
        </p:txBody>
      </p:sp>
    </p:spTree>
    <p:extLst>
      <p:ext uri="{BB962C8B-B14F-4D97-AF65-F5344CB8AC3E}">
        <p14:creationId xmlns:p14="http://schemas.microsoft.com/office/powerpoint/2010/main" val="4025996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ltLang="en-US" sz="3600" b="1" dirty="0">
                <a:solidFill>
                  <a:schemeClr val="accent3">
                    <a:lumMod val="50000"/>
                  </a:schemeClr>
                </a:solidFill>
              </a:rPr>
              <a:t>Расчетные </a:t>
            </a:r>
            <a:r>
              <a:rPr lang="ru-RU" altLang="en-US" sz="3600" b="1" dirty="0" smtClean="0">
                <a:solidFill>
                  <a:schemeClr val="accent3">
                    <a:lumMod val="50000"/>
                  </a:schemeClr>
                </a:solidFill>
              </a:rPr>
              <a:t>  задачи</a:t>
            </a:r>
            <a:r>
              <a:rPr lang="en-US" altLang="ru-RU" sz="3600" b="1" dirty="0">
                <a:solidFill>
                  <a:schemeClr val="accent3">
                    <a:lumMod val="50000"/>
                  </a:schemeClr>
                </a:solidFill>
              </a:rPr>
              <a:t>:</a:t>
            </a:r>
            <a:r>
              <a:rPr lang="ru-RU" altLang="en-US" sz="3600" b="1" dirty="0">
                <a:solidFill>
                  <a:schemeClr val="accent3">
                    <a:lumMod val="50000"/>
                  </a:schemeClr>
                </a:solidFill>
              </a:rPr>
              <a:t> “Дано”</a:t>
            </a:r>
            <a:endParaRPr lang="ru-RU" sz="3600" b="1" dirty="0">
              <a:solidFill>
                <a:schemeClr val="accent3">
                  <a:lumMod val="50000"/>
                </a:schemeClr>
              </a:solidFill>
            </a:endParaRPr>
          </a:p>
        </p:txBody>
      </p:sp>
      <p:sp>
        <p:nvSpPr>
          <p:cNvPr id="3" name="Объект 2"/>
          <p:cNvSpPr>
            <a:spLocks noGrp="1"/>
          </p:cNvSpPr>
          <p:nvPr>
            <p:ph idx="1"/>
          </p:nvPr>
        </p:nvSpPr>
        <p:spPr/>
        <p:txBody>
          <a:bodyPr/>
          <a:lstStyle/>
          <a:p>
            <a:pPr>
              <a:defRPr/>
            </a:pPr>
            <a:r>
              <a:rPr lang="ru-RU" altLang="en-US" sz="2000" dirty="0">
                <a:solidFill>
                  <a:schemeClr val="accent6">
                    <a:lumMod val="50000"/>
                  </a:schemeClr>
                </a:solidFill>
              </a:rPr>
              <a:t>Все имеющиеся в задаче значения физических величин.</a:t>
            </a:r>
          </a:p>
          <a:p>
            <a:pPr>
              <a:defRPr/>
            </a:pPr>
            <a:r>
              <a:rPr lang="ru-RU" altLang="en-US" sz="2000" dirty="0">
                <a:solidFill>
                  <a:schemeClr val="accent6">
                    <a:lumMod val="50000"/>
                  </a:schemeClr>
                </a:solidFill>
              </a:rPr>
              <a:t>Все постоянные и справочные величины (из справочных материалов в начале варианта), которые необходимы для решения задачи. </a:t>
            </a:r>
          </a:p>
          <a:p>
            <a:pPr>
              <a:defRPr/>
            </a:pPr>
            <a:r>
              <a:rPr lang="ru-RU" altLang="en-US" sz="2000" dirty="0">
                <a:solidFill>
                  <a:schemeClr val="accent6">
                    <a:lumMod val="50000"/>
                  </a:schemeClr>
                </a:solidFill>
              </a:rPr>
              <a:t>Все необходимые для решения задачи значения величин из графика, если он дан в условии задачи. </a:t>
            </a:r>
          </a:p>
          <a:p>
            <a:pPr>
              <a:defRPr/>
            </a:pPr>
            <a:r>
              <a:rPr lang="ru-RU" altLang="en-US" sz="2000" dirty="0">
                <a:solidFill>
                  <a:schemeClr val="accent6">
                    <a:lumMod val="50000"/>
                  </a:schemeClr>
                </a:solidFill>
              </a:rPr>
              <a:t>При необходимости перевод используемых величин в СИ.</a:t>
            </a:r>
          </a:p>
          <a:p>
            <a:pPr>
              <a:defRPr/>
            </a:pPr>
            <a:r>
              <a:rPr lang="ru-RU" altLang="en-US" sz="2000" dirty="0">
                <a:solidFill>
                  <a:schemeClr val="accent6">
                    <a:lumMod val="50000"/>
                  </a:schemeClr>
                </a:solidFill>
              </a:rPr>
              <a:t>Сформулирован/записан вопрос задачи </a:t>
            </a:r>
          </a:p>
          <a:p>
            <a:pPr marL="114300" indent="0">
              <a:buNone/>
            </a:pPr>
            <a:endParaRPr lang="ru-RU" dirty="0"/>
          </a:p>
        </p:txBody>
      </p:sp>
    </p:spTree>
    <p:extLst>
      <p:ext uri="{BB962C8B-B14F-4D97-AF65-F5344CB8AC3E}">
        <p14:creationId xmlns:p14="http://schemas.microsoft.com/office/powerpoint/2010/main" val="1288974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a:solidFill>
                  <a:schemeClr val="accent3">
                    <a:lumMod val="50000"/>
                  </a:schemeClr>
                </a:solidFill>
              </a:rPr>
              <a:t>Расчетные задачи: уравнения и формулы</a:t>
            </a:r>
          </a:p>
        </p:txBody>
      </p:sp>
      <p:sp>
        <p:nvSpPr>
          <p:cNvPr id="3" name="Объект 2"/>
          <p:cNvSpPr>
            <a:spLocks noGrp="1"/>
          </p:cNvSpPr>
          <p:nvPr>
            <p:ph idx="1"/>
          </p:nvPr>
        </p:nvSpPr>
        <p:spPr/>
        <p:txBody>
          <a:bodyPr/>
          <a:lstStyle/>
          <a:p>
            <a:pPr>
              <a:defRPr/>
            </a:pPr>
            <a:r>
              <a:rPr lang="ru-RU" altLang="en-US" sz="2000" dirty="0">
                <a:solidFill>
                  <a:schemeClr val="accent6">
                    <a:lumMod val="50000"/>
                  </a:schemeClr>
                </a:solidFill>
              </a:rPr>
              <a:t>Кодификатор проверяемых требований к результатам освоения ООП ООО и элементов содержания.</a:t>
            </a:r>
          </a:p>
          <a:p>
            <a:pPr>
              <a:defRPr/>
            </a:pPr>
            <a:r>
              <a:rPr lang="ru-RU" altLang="en-US" sz="2000" dirty="0">
                <a:solidFill>
                  <a:schemeClr val="accent6">
                    <a:lumMod val="50000"/>
                  </a:schemeClr>
                </a:solidFill>
              </a:rPr>
              <a:t>Комментарии по используемым законам или формулам не обязательны</a:t>
            </a:r>
            <a:r>
              <a:rPr lang="en-US" altLang="ru-RU" sz="2000" dirty="0">
                <a:solidFill>
                  <a:schemeClr val="accent6">
                    <a:lumMod val="50000"/>
                  </a:schemeClr>
                </a:solidFill>
              </a:rPr>
              <a:t>.</a:t>
            </a:r>
          </a:p>
          <a:p>
            <a:pPr>
              <a:defRPr/>
            </a:pPr>
            <a:r>
              <a:rPr lang="ru-RU" altLang="en-US" sz="2000" dirty="0">
                <a:solidFill>
                  <a:schemeClr val="accent6">
                    <a:lumMod val="50000"/>
                  </a:schemeClr>
                </a:solidFill>
              </a:rPr>
              <a:t>Не требуется расшифровки используемых в решении обозначений. </a:t>
            </a:r>
          </a:p>
          <a:p>
            <a:pPr>
              <a:defRPr/>
            </a:pPr>
            <a:r>
              <a:rPr lang="ru-RU" altLang="en-US" sz="2000" dirty="0">
                <a:solidFill>
                  <a:schemeClr val="accent6">
                    <a:lumMod val="50000"/>
                  </a:schemeClr>
                </a:solidFill>
              </a:rPr>
              <a:t>Но! Разные физические величины должны иметь разные обозначения</a:t>
            </a:r>
            <a:r>
              <a:rPr lang="en-US" altLang="ru-RU" sz="2000" dirty="0">
                <a:solidFill>
                  <a:schemeClr val="accent6">
                    <a:lumMod val="50000"/>
                  </a:schemeClr>
                </a:solidFill>
              </a:rPr>
              <a:t>!</a:t>
            </a:r>
            <a:r>
              <a:rPr lang="ru-RU" altLang="en-US" sz="2000" dirty="0">
                <a:solidFill>
                  <a:schemeClr val="accent6">
                    <a:lumMod val="50000"/>
                  </a:schemeClr>
                </a:solidFill>
              </a:rPr>
              <a:t> Например, плотность и удельное сопротивление обозначаются одной буквой «ρ». Поэтому здесь нужна индексация для «разведения» этих величин</a:t>
            </a:r>
          </a:p>
          <a:p>
            <a:endParaRPr lang="ru-RU" dirty="0"/>
          </a:p>
        </p:txBody>
      </p:sp>
    </p:spTree>
    <p:extLst>
      <p:ext uri="{BB962C8B-B14F-4D97-AF65-F5344CB8AC3E}">
        <p14:creationId xmlns:p14="http://schemas.microsoft.com/office/powerpoint/2010/main" val="2342172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7897688" cy="1143000"/>
          </a:xfrm>
        </p:spPr>
        <p:txBody>
          <a:bodyPr/>
          <a:lstStyle/>
          <a:p>
            <a:r>
              <a:rPr lang="ru-RU" altLang="en-US" sz="3600" b="1" dirty="0">
                <a:solidFill>
                  <a:schemeClr val="accent3">
                    <a:lumMod val="50000"/>
                  </a:schemeClr>
                </a:solidFill>
              </a:rPr>
              <a:t>Расчетные задачи</a:t>
            </a:r>
            <a:r>
              <a:rPr lang="en-US" altLang="ru-RU" sz="3600" b="1" dirty="0">
                <a:solidFill>
                  <a:schemeClr val="accent3">
                    <a:lumMod val="50000"/>
                  </a:schemeClr>
                </a:solidFill>
              </a:rPr>
              <a:t>:</a:t>
            </a:r>
            <a:r>
              <a:rPr lang="ru-RU" altLang="en-US" sz="3600" b="1" dirty="0">
                <a:solidFill>
                  <a:schemeClr val="accent3">
                    <a:lumMod val="50000"/>
                  </a:schemeClr>
                </a:solidFill>
              </a:rPr>
              <a:t> “Математические преобразования”</a:t>
            </a:r>
            <a:endParaRPr lang="ru-RU" sz="3600" b="1" dirty="0">
              <a:solidFill>
                <a:schemeClr val="accent3">
                  <a:lumMod val="50000"/>
                </a:schemeClr>
              </a:solidFill>
            </a:endParaRPr>
          </a:p>
        </p:txBody>
      </p:sp>
      <p:sp>
        <p:nvSpPr>
          <p:cNvPr id="3" name="Объект 2"/>
          <p:cNvSpPr>
            <a:spLocks noGrp="1"/>
          </p:cNvSpPr>
          <p:nvPr>
            <p:ph idx="1"/>
          </p:nvPr>
        </p:nvSpPr>
        <p:spPr/>
        <p:txBody>
          <a:bodyPr/>
          <a:lstStyle/>
          <a:p>
            <a:pPr marL="285750" indent="-285750" defTabSz="457200">
              <a:spcAft>
                <a:spcPts val="600"/>
              </a:spcAft>
              <a:buSzPct val="115000"/>
              <a:buFont typeface="Arial"/>
              <a:buChar char="•"/>
              <a:defRPr/>
            </a:pPr>
            <a:r>
              <a:rPr lang="ru-RU" altLang="en-US" sz="2000" dirty="0">
                <a:solidFill>
                  <a:schemeClr val="accent6">
                    <a:lumMod val="50000"/>
                  </a:schemeClr>
                </a:solidFill>
              </a:rPr>
              <a:t>Исходные уравнения (законы, формулы), лежащие в основе решения этой задачи</a:t>
            </a:r>
            <a:r>
              <a:rPr lang="en-US" altLang="ru-RU" sz="2000" dirty="0">
                <a:solidFill>
                  <a:schemeClr val="accent6">
                    <a:lumMod val="50000"/>
                  </a:schemeClr>
                </a:solidFill>
              </a:rPr>
              <a:t>.</a:t>
            </a:r>
          </a:p>
          <a:p>
            <a:pPr>
              <a:defRPr/>
            </a:pPr>
            <a:r>
              <a:rPr lang="ru-RU" altLang="en-US" sz="2000" dirty="0">
                <a:solidFill>
                  <a:schemeClr val="accent6">
                    <a:lumMod val="50000"/>
                  </a:schemeClr>
                </a:solidFill>
              </a:rPr>
              <a:t>Система уравнений.</a:t>
            </a:r>
          </a:p>
          <a:p>
            <a:pPr>
              <a:defRPr/>
            </a:pPr>
            <a:r>
              <a:rPr lang="ru-RU" altLang="en-US" sz="2000" dirty="0">
                <a:solidFill>
                  <a:schemeClr val="accent6">
                    <a:lumMod val="50000"/>
                  </a:schemeClr>
                </a:solidFill>
              </a:rPr>
              <a:t>Алгебраические преобразования</a:t>
            </a:r>
            <a:r>
              <a:rPr lang="en-US" altLang="ru-RU" sz="2000" dirty="0">
                <a:solidFill>
                  <a:schemeClr val="accent6">
                    <a:lumMod val="50000"/>
                  </a:schemeClr>
                </a:solidFill>
              </a:rPr>
              <a:t>,</a:t>
            </a:r>
            <a:r>
              <a:rPr lang="ru-RU" altLang="en-US" sz="2000" dirty="0">
                <a:solidFill>
                  <a:schemeClr val="accent6">
                    <a:lumMod val="50000"/>
                  </a:schemeClr>
                </a:solidFill>
              </a:rPr>
              <a:t> конечная формула, не содержащая неизвестных величин.</a:t>
            </a:r>
          </a:p>
          <a:p>
            <a:pPr>
              <a:defRPr/>
            </a:pPr>
            <a:r>
              <a:rPr lang="ru-RU" altLang="en-US" sz="2000" dirty="0">
                <a:solidFill>
                  <a:schemeClr val="accent6">
                    <a:lumMod val="50000"/>
                  </a:schemeClr>
                </a:solidFill>
              </a:rPr>
              <a:t>Допускается решение по действиям. </a:t>
            </a:r>
          </a:p>
          <a:p>
            <a:pPr>
              <a:defRPr/>
            </a:pPr>
            <a:r>
              <a:rPr lang="ru-RU" altLang="en-US" sz="2000" dirty="0">
                <a:solidFill>
                  <a:schemeClr val="accent6">
                    <a:lumMod val="50000"/>
                  </a:schemeClr>
                </a:solidFill>
              </a:rPr>
              <a:t>Расчёты. </a:t>
            </a:r>
          </a:p>
          <a:p>
            <a:pPr>
              <a:defRPr/>
            </a:pPr>
            <a:r>
              <a:rPr lang="ru-RU" altLang="en-US" sz="2000" dirty="0">
                <a:solidFill>
                  <a:schemeClr val="accent6">
                    <a:lumMod val="50000"/>
                  </a:schemeClr>
                </a:solidFill>
              </a:rPr>
              <a:t>В общую формулу должны быть подставлены числовые значения величин (можно без единиц измерения). </a:t>
            </a:r>
          </a:p>
          <a:p>
            <a:endParaRPr lang="ru-RU" dirty="0"/>
          </a:p>
        </p:txBody>
      </p:sp>
    </p:spTree>
    <p:extLst>
      <p:ext uri="{BB962C8B-B14F-4D97-AF65-F5344CB8AC3E}">
        <p14:creationId xmlns:p14="http://schemas.microsoft.com/office/powerpoint/2010/main" val="2290687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a:solidFill>
                  <a:schemeClr val="accent3">
                    <a:lumMod val="50000"/>
                  </a:schemeClr>
                </a:solidFill>
              </a:rPr>
              <a:t>Пример</a:t>
            </a:r>
            <a:endParaRPr lang="ru-RU" sz="3600" b="1" dirty="0">
              <a:solidFill>
                <a:schemeClr val="accent3">
                  <a:lumMod val="50000"/>
                </a:schemeClr>
              </a:solidFill>
            </a:endParaRPr>
          </a:p>
        </p:txBody>
      </p:sp>
      <p:pic>
        <p:nvPicPr>
          <p:cNvPr id="4" name="Объект 3"/>
          <p:cNvPicPr>
            <a:picLocks noGrp="1"/>
          </p:cNvPicPr>
          <p:nvPr>
            <p:ph idx="1"/>
          </p:nvPr>
        </p:nvPicPr>
        <p:blipFill rotWithShape="1">
          <a:blip r:embed="rId2">
            <a:lum/>
          </a:blip>
          <a:stretch>
            <a:fillRect/>
          </a:stretch>
        </p:blipFill>
        <p:spPr>
          <a:xfrm>
            <a:off x="683568" y="1484784"/>
            <a:ext cx="6264696" cy="2880320"/>
          </a:xfrm>
          <a:prstGeom prst="rect">
            <a:avLst/>
          </a:prstGeom>
          <a:noFill/>
          <a:ln w="9525" cap="flat" cmpd="sng" algn="ctr">
            <a:noFill/>
            <a:prstDash val="solid"/>
            <a:round/>
          </a:ln>
        </p:spPr>
      </p:pic>
      <p:sp>
        <p:nvSpPr>
          <p:cNvPr id="5" name="Прямоугольник 4"/>
          <p:cNvSpPr/>
          <p:nvPr/>
        </p:nvSpPr>
        <p:spPr>
          <a:xfrm>
            <a:off x="2292906" y="4653136"/>
            <a:ext cx="4572000" cy="1237262"/>
          </a:xfrm>
          <a:prstGeom prst="rect">
            <a:avLst/>
          </a:prstGeom>
        </p:spPr>
        <p:txBody>
          <a:bodyPr>
            <a:spAutoFit/>
          </a:bodyPr>
          <a:lstStyle/>
          <a:p>
            <a:pPr lvl="0" algn="ctr" hangingPunct="0">
              <a:lnSpc>
                <a:spcPct val="93000"/>
              </a:lnSpc>
              <a:spcBef>
                <a:spcPct val="0"/>
              </a:spcBef>
              <a:spcAft>
                <a:spcPct val="0"/>
              </a:spcAft>
              <a:tabLst>
                <a:tab pos="0" algn="l"/>
                <a:tab pos="717644" algn="l"/>
                <a:tab pos="1436877" algn="l"/>
                <a:tab pos="2156110" algn="l"/>
                <a:tab pos="2875343" algn="l"/>
                <a:tab pos="3594575" algn="l"/>
                <a:tab pos="4313808" algn="l"/>
                <a:tab pos="5033041" algn="l"/>
                <a:tab pos="5752273" algn="l"/>
                <a:tab pos="6471506" algn="l"/>
                <a:tab pos="7190738" algn="l"/>
                <a:tab pos="7909972" algn="l"/>
                <a:tab pos="8629204" algn="l"/>
                <a:tab pos="9348437" algn="l"/>
                <a:tab pos="10067669" algn="l"/>
                <a:tab pos="10786902" algn="l"/>
              </a:tabLst>
              <a:defRPr/>
            </a:pPr>
            <a:r>
              <a:rPr lang="ru-RU" altLang="ru-RU" sz="2000" b="1" dirty="0">
                <a:solidFill>
                  <a:srgbClr val="CC0000">
                    <a:alpha val="100000"/>
                  </a:srgbClr>
                </a:solidFill>
                <a:latin typeface="Arial"/>
                <a:cs typeface="Arial Unicode MS"/>
              </a:rPr>
              <a:t>Записаны и использованы не все исходные формулы, необходимые для решения задачи</a:t>
            </a:r>
            <a:endParaRPr lang="ru-RU" altLang="ru-RU" sz="2000" b="1" dirty="0">
              <a:solidFill>
                <a:srgbClr val="CC0000">
                  <a:alpha val="100000"/>
                </a:srgbClr>
              </a:solidFill>
              <a:latin typeface="Arial"/>
              <a:cs typeface="Arial Unicode MS"/>
            </a:endParaRPr>
          </a:p>
        </p:txBody>
      </p:sp>
      <p:cxnSp>
        <p:nvCxnSpPr>
          <p:cNvPr id="7" name="Прямая со стрелкой 6"/>
          <p:cNvCxnSpPr/>
          <p:nvPr/>
        </p:nvCxnSpPr>
        <p:spPr>
          <a:xfrm flipH="1" flipV="1">
            <a:off x="2987824" y="2492896"/>
            <a:ext cx="216024" cy="216024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6198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7620000" cy="1143000"/>
          </a:xfrm>
        </p:spPr>
        <p:txBody>
          <a:bodyPr/>
          <a:lstStyle/>
          <a:p>
            <a:r>
              <a:rPr lang="ru-RU" altLang="en-US" sz="3600" b="1" dirty="0">
                <a:solidFill>
                  <a:schemeClr val="accent3">
                    <a:lumMod val="50000"/>
                  </a:schemeClr>
                </a:solidFill>
              </a:rPr>
              <a:t>Расчетные задачи</a:t>
            </a:r>
            <a:r>
              <a:rPr lang="en-US" altLang="ru-RU" sz="3600" b="1" dirty="0">
                <a:solidFill>
                  <a:schemeClr val="accent3">
                    <a:lumMod val="50000"/>
                  </a:schemeClr>
                </a:solidFill>
              </a:rPr>
              <a:t>:</a:t>
            </a:r>
            <a:r>
              <a:rPr lang="ru-RU" altLang="en-US" sz="3600" b="1" dirty="0">
                <a:solidFill>
                  <a:schemeClr val="accent3">
                    <a:lumMod val="50000"/>
                  </a:schemeClr>
                </a:solidFill>
              </a:rPr>
              <a:t> “Ответ”</a:t>
            </a:r>
            <a:endParaRPr lang="ru-RU" sz="3600" b="1" dirty="0">
              <a:solidFill>
                <a:schemeClr val="accent3">
                  <a:lumMod val="50000"/>
                </a:schemeClr>
              </a:solidFill>
            </a:endParaRPr>
          </a:p>
        </p:txBody>
      </p:sp>
      <p:sp>
        <p:nvSpPr>
          <p:cNvPr id="3" name="Объект 2"/>
          <p:cNvSpPr>
            <a:spLocks noGrp="1"/>
          </p:cNvSpPr>
          <p:nvPr>
            <p:ph idx="1"/>
          </p:nvPr>
        </p:nvSpPr>
        <p:spPr/>
        <p:txBody>
          <a:bodyPr/>
          <a:lstStyle/>
          <a:p>
            <a:pPr>
              <a:defRPr/>
            </a:pPr>
            <a:r>
              <a:rPr lang="ru-RU" altLang="en-US" sz="2000" dirty="0">
                <a:solidFill>
                  <a:schemeClr val="accent6">
                    <a:lumMod val="50000"/>
                  </a:schemeClr>
                </a:solidFill>
              </a:rPr>
              <a:t>Ответ лучше считать на калькуляторе, который можно использовать на ОГЭ по физике.</a:t>
            </a:r>
          </a:p>
          <a:p>
            <a:pPr>
              <a:defRPr/>
            </a:pPr>
            <a:r>
              <a:rPr lang="ru-RU" altLang="en-US" sz="2000" dirty="0">
                <a:solidFill>
                  <a:schemeClr val="accent6">
                    <a:lumMod val="50000"/>
                  </a:schemeClr>
                </a:solidFill>
              </a:rPr>
              <a:t>При решении задач не требуется проверки полученного ответа “в общем виде” по единицам измерения входящих в неё величин.</a:t>
            </a:r>
          </a:p>
          <a:p>
            <a:pPr>
              <a:defRPr/>
            </a:pPr>
            <a:r>
              <a:rPr lang="ru-RU" altLang="en-US" sz="2000" dirty="0">
                <a:solidFill>
                  <a:schemeClr val="accent6">
                    <a:lumMod val="50000"/>
                  </a:schemeClr>
                </a:solidFill>
              </a:rPr>
              <a:t>Ответ должен содержать числовое значение и единицы измерения искомой величины.  </a:t>
            </a:r>
          </a:p>
          <a:p>
            <a:endParaRPr lang="ru-RU" dirty="0"/>
          </a:p>
        </p:txBody>
      </p:sp>
    </p:spTree>
    <p:extLst>
      <p:ext uri="{BB962C8B-B14F-4D97-AF65-F5344CB8AC3E}">
        <p14:creationId xmlns:p14="http://schemas.microsoft.com/office/powerpoint/2010/main" val="27969177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ltLang="ru-RU" sz="3600" b="1" dirty="0">
                <a:solidFill>
                  <a:schemeClr val="accent3">
                    <a:lumMod val="50000"/>
                  </a:schemeClr>
                </a:solidFill>
              </a:rPr>
              <a:t>Спецификация КИМ ОГЭ – 2021</a:t>
            </a:r>
            <a:endParaRPr lang="ru-RU" sz="3600" b="1" dirty="0">
              <a:solidFill>
                <a:schemeClr val="accent3">
                  <a:lumMod val="50000"/>
                </a:schemeClr>
              </a:solidFill>
            </a:endParaRPr>
          </a:p>
        </p:txBody>
      </p:sp>
      <p:pic>
        <p:nvPicPr>
          <p:cNvPr id="4" name="Picture 1"/>
          <p:cNvPicPr>
            <a:picLocks noGrp="1" noChangeAspect="1" noChangeArrowheads="1"/>
          </p:cNvPicPr>
          <p:nvPr>
            <p:ph idx="1"/>
          </p:nvPr>
        </p:nvPicPr>
        <p:blipFill rotWithShape="1">
          <a:blip r:embed="rId2"/>
          <a:srcRect l="19860" r="21300" b="3150"/>
          <a:stretch>
            <a:fillRect/>
          </a:stretch>
        </p:blipFill>
        <p:spPr>
          <a:xfrm>
            <a:off x="515227" y="3638288"/>
            <a:ext cx="1773735" cy="2919548"/>
          </a:xfrm>
          <a:prstGeom prst="rect">
            <a:avLst/>
          </a:prstGeom>
          <a:noFill/>
          <a:ln>
            <a:noFill/>
          </a:ln>
          <a:effectLst/>
        </p:spPr>
      </p:pic>
      <p:sp>
        <p:nvSpPr>
          <p:cNvPr id="5" name="Прямоугольник 4"/>
          <p:cNvSpPr/>
          <p:nvPr/>
        </p:nvSpPr>
        <p:spPr>
          <a:xfrm>
            <a:off x="2411760" y="3573016"/>
            <a:ext cx="6030416" cy="2739211"/>
          </a:xfrm>
          <a:prstGeom prst="rect">
            <a:avLst/>
          </a:prstGeom>
        </p:spPr>
        <p:txBody>
          <a:bodyPr wrap="square">
            <a:spAutoFit/>
          </a:bodyPr>
          <a:lstStyle/>
          <a:p>
            <a:pPr lvl="0">
              <a:defRPr/>
            </a:pPr>
            <a:r>
              <a:rPr lang="ru-RU" altLang="ru-RU" sz="2800" b="1" u="sng" dirty="0">
                <a:solidFill>
                  <a:srgbClr val="C00000"/>
                </a:solidFill>
                <a:effectLst>
                  <a:outerShdw blurRad="38100" dist="38100" dir="2700000" algn="tl">
                    <a:srgbClr val="C0C0C0"/>
                  </a:outerShdw>
                </a:effectLst>
                <a:latin typeface="Times New Roman"/>
                <a:cs typeface="Times New Roman"/>
              </a:rPr>
              <a:t>МОЖНО</a:t>
            </a:r>
            <a:r>
              <a:rPr lang="ru-RU" altLang="ru-RU" sz="2800" b="1" dirty="0">
                <a:solidFill>
                  <a:srgbClr val="C00000"/>
                </a:solidFill>
                <a:effectLst>
                  <a:outerShdw blurRad="38100" dist="38100" dir="2700000" algn="tl">
                    <a:srgbClr val="C0C0C0"/>
                  </a:outerShdw>
                </a:effectLst>
                <a:latin typeface="Times New Roman"/>
                <a:cs typeface="Times New Roman"/>
              </a:rPr>
              <a:t>:</a:t>
            </a:r>
          </a:p>
          <a:p>
            <a:pPr lvl="0">
              <a:buFont typeface="Wingdings"/>
              <a:buChar char="ü"/>
              <a:defRPr/>
            </a:pPr>
            <a:r>
              <a:rPr lang="ru-RU" altLang="ru-RU" sz="2400" b="1" dirty="0">
                <a:solidFill>
                  <a:schemeClr val="accent5">
                    <a:lumMod val="50000"/>
                  </a:schemeClr>
                </a:solidFill>
                <a:latin typeface="Times New Roman"/>
                <a:cs typeface="Times New Roman"/>
              </a:rPr>
              <a:t>Непрограммируемый калькулятор  (все арифметические действия, операции  возведения в квадрат и извлечения квадратного корня, вычисления тригонометрических функций)</a:t>
            </a:r>
          </a:p>
          <a:p>
            <a:pPr marL="457200" lvl="0" indent="-457200">
              <a:buFont typeface="Wingdings"/>
              <a:buChar char="ü"/>
              <a:defRPr/>
            </a:pPr>
            <a:r>
              <a:rPr lang="ru-RU" altLang="ru-RU" sz="2400" b="1" dirty="0">
                <a:solidFill>
                  <a:schemeClr val="accent5">
                    <a:lumMod val="50000"/>
                  </a:schemeClr>
                </a:solidFill>
                <a:latin typeface="Times New Roman"/>
                <a:cs typeface="Times New Roman"/>
              </a:rPr>
              <a:t>Линейка </a:t>
            </a:r>
            <a:endParaRPr lang="ru-RU" altLang="ru-RU" sz="2400" b="1" dirty="0">
              <a:solidFill>
                <a:schemeClr val="accent5">
                  <a:lumMod val="50000"/>
                </a:schemeClr>
              </a:solidFill>
              <a:latin typeface="Times New Roman"/>
              <a:cs typeface="Times New Roman"/>
            </a:endParaRPr>
          </a:p>
        </p:txBody>
      </p:sp>
      <p:pic>
        <p:nvPicPr>
          <p:cNvPr id="6" name="Объект 7"/>
          <p:cNvPicPr>
            <a:picLocks noChangeAspect="1"/>
          </p:cNvPicPr>
          <p:nvPr/>
        </p:nvPicPr>
        <p:blipFill rotWithShape="1">
          <a:blip r:embed="rId3"/>
          <a:stretch>
            <a:fillRect/>
          </a:stretch>
        </p:blipFill>
        <p:spPr>
          <a:xfrm>
            <a:off x="179512" y="1196752"/>
            <a:ext cx="8139866" cy="2232898"/>
          </a:xfrm>
          <a:prstGeom prst="rect">
            <a:avLst/>
          </a:prstGeom>
        </p:spPr>
      </p:pic>
    </p:spTree>
    <p:extLst>
      <p:ext uri="{BB962C8B-B14F-4D97-AF65-F5344CB8AC3E}">
        <p14:creationId xmlns:p14="http://schemas.microsoft.com/office/powerpoint/2010/main" val="541125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496944" cy="1143000"/>
          </a:xfrm>
        </p:spPr>
        <p:txBody>
          <a:bodyPr/>
          <a:lstStyle/>
          <a:p>
            <a:r>
              <a:rPr lang="ru-RU" sz="3600" b="1" dirty="0" smtClean="0">
                <a:solidFill>
                  <a:schemeClr val="accent3">
                    <a:lumMod val="50000"/>
                  </a:schemeClr>
                </a:solidFill>
              </a:rPr>
              <a:t>МЕТОДИЧЕСКИЕ </a:t>
            </a:r>
            <a:r>
              <a:rPr lang="ru-RU" sz="3600" b="1" dirty="0">
                <a:solidFill>
                  <a:schemeClr val="accent3">
                    <a:lumMod val="50000"/>
                  </a:schemeClr>
                </a:solidFill>
              </a:rPr>
              <a:t>РЕКОМЕНДАЦИИ </a:t>
            </a:r>
            <a:br>
              <a:rPr lang="ru-RU" sz="3600" b="1" dirty="0">
                <a:solidFill>
                  <a:schemeClr val="accent3">
                    <a:lumMod val="50000"/>
                  </a:schemeClr>
                </a:solidFill>
              </a:rPr>
            </a:br>
            <a:r>
              <a:rPr lang="ru-RU" sz="3600" b="1" dirty="0">
                <a:solidFill>
                  <a:schemeClr val="accent3">
                    <a:lumMod val="50000"/>
                  </a:schemeClr>
                </a:solidFill>
              </a:rPr>
              <a:t>обучающимся </a:t>
            </a:r>
            <a:r>
              <a:rPr lang="ru-RU" sz="3600" b="1" dirty="0" smtClean="0">
                <a:solidFill>
                  <a:schemeClr val="accent3">
                    <a:lumMod val="50000"/>
                  </a:schemeClr>
                </a:solidFill>
              </a:rPr>
              <a:t>по </a:t>
            </a:r>
            <a:r>
              <a:rPr lang="ru-RU" sz="3600" b="1" dirty="0">
                <a:solidFill>
                  <a:schemeClr val="accent3">
                    <a:lumMod val="50000"/>
                  </a:schemeClr>
                </a:solidFill>
              </a:rPr>
              <a:t>организации индивидуальной </a:t>
            </a:r>
            <a:r>
              <a:rPr lang="ru-RU" sz="3600" b="1" dirty="0" smtClean="0">
                <a:solidFill>
                  <a:schemeClr val="accent3">
                    <a:lumMod val="50000"/>
                  </a:schemeClr>
                </a:solidFill>
              </a:rPr>
              <a:t>подготовки</a:t>
            </a:r>
            <a:endParaRPr lang="ru-RU" dirty="0"/>
          </a:p>
        </p:txBody>
      </p:sp>
      <p:pic>
        <p:nvPicPr>
          <p:cNvPr id="1026"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6699" t="13832" r="3474" b="6"/>
          <a:stretch/>
        </p:blipFill>
        <p:spPr bwMode="auto">
          <a:xfrm>
            <a:off x="467544" y="1772816"/>
            <a:ext cx="6844684" cy="3693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6409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7620000" cy="1143000"/>
          </a:xfrm>
        </p:spPr>
        <p:txBody>
          <a:bodyPr/>
          <a:lstStyle/>
          <a:p>
            <a:r>
              <a:rPr lang="ru-RU" dirty="0" smtClean="0"/>
              <a:t>Методологические умения</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792498604"/>
              </p:ext>
            </p:extLst>
          </p:nvPr>
        </p:nvGraphicFramePr>
        <p:xfrm>
          <a:off x="467544" y="1628800"/>
          <a:ext cx="7620000" cy="4631310"/>
        </p:xfrm>
        <a:graphic>
          <a:graphicData uri="http://schemas.openxmlformats.org/drawingml/2006/table">
            <a:tbl>
              <a:tblPr firstRow="1" bandRow="1">
                <a:tableStyleId>{5C22544A-7EE6-4342-B048-85BDC9FD1C3A}</a:tableStyleId>
              </a:tblPr>
              <a:tblGrid>
                <a:gridCol w="864096"/>
                <a:gridCol w="4248472"/>
                <a:gridCol w="1296144"/>
                <a:gridCol w="1211288"/>
              </a:tblGrid>
              <a:tr h="370840">
                <a:tc>
                  <a:txBody>
                    <a:bodyPr/>
                    <a:lstStyle/>
                    <a:p>
                      <a:pPr algn="ctr">
                        <a:lnSpc>
                          <a:spcPct val="107000"/>
                        </a:lnSpc>
                        <a:spcAft>
                          <a:spcPts val="0"/>
                        </a:spcAft>
                      </a:pPr>
                      <a:r>
                        <a:rPr lang="ru-RU" sz="20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Предметный  результат</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a:effectLst/>
                          <a:latin typeface="Times New Roman" panose="02020603050405020304" pitchFamily="18" charset="0"/>
                          <a:ea typeface="Calibri" panose="020F0502020204030204" pitchFamily="34" charset="0"/>
                          <a:cs typeface="Times New Roman" panose="02020603050405020304" pitchFamily="18" charset="0"/>
                        </a:rPr>
                        <a:t>Уро­вень слож­ности</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Макс. </a:t>
                      </a:r>
                      <a:r>
                        <a:rPr lang="ru-RU" sz="2000" dirty="0" smtClean="0">
                          <a:effectLst/>
                          <a:latin typeface="Times New Roman" panose="02020603050405020304" pitchFamily="18" charset="0"/>
                          <a:ea typeface="Calibri" panose="020F0502020204030204" pitchFamily="34" charset="0"/>
                          <a:cs typeface="Times New Roman" panose="02020603050405020304" pitchFamily="18" charset="0"/>
                        </a:rPr>
                        <a:t>балл</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algn="ctr">
                        <a:lnSpc>
                          <a:spcPct val="107000"/>
                        </a:lnSpc>
                        <a:spcAft>
                          <a:spcPts val="0"/>
                        </a:spcAft>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15</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Проводить прямые измерения физических величин с использованием измерительных приборов, правильно составлять схемы включения прибора в экспериментальную установку, проводить серию измерений</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b="1" dirty="0">
                          <a:effectLst/>
                          <a:latin typeface="Times New Roman" panose="02020603050405020304" pitchFamily="18" charset="0"/>
                          <a:ea typeface="Calibri" panose="020F0502020204030204" pitchFamily="34" charset="0"/>
                          <a:cs typeface="Times New Roman" panose="02020603050405020304" pitchFamily="18" charset="0"/>
                        </a:rPr>
                        <a:t>Б</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b="1" dirty="0">
                          <a:effectLst/>
                          <a:latin typeface="Times New Roman" panose="02020603050405020304" pitchFamily="18" charset="0"/>
                          <a:ea typeface="Calibri" panose="020F0502020204030204" pitchFamily="34" charset="0"/>
                          <a:cs typeface="Times New Roman" panose="02020603050405020304" pitchFamily="18" charset="0"/>
                        </a:rPr>
                        <a:t>1</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algn="ctr">
                        <a:lnSpc>
                          <a:spcPct val="107000"/>
                        </a:lnSpc>
                        <a:spcAft>
                          <a:spcPts val="0"/>
                        </a:spcAft>
                      </a:pPr>
                      <a:r>
                        <a:rPr lang="ru-RU" sz="2000">
                          <a:effectLst/>
                          <a:latin typeface="Times New Roman" panose="02020603050405020304" pitchFamily="18" charset="0"/>
                          <a:ea typeface="Calibri" panose="020F0502020204030204" pitchFamily="34" charset="0"/>
                          <a:cs typeface="Times New Roman" panose="02020603050405020304" pitchFamily="18" charset="0"/>
                        </a:rPr>
                        <a:t>16</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Анализировать отдельные этапы проведения исследования на основе его описания: делать выводы на основе описания исследования, интерпретировать результаты наблюдений и опытов</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b="1" dirty="0">
                          <a:effectLst/>
                          <a:latin typeface="Times New Roman" panose="02020603050405020304" pitchFamily="18" charset="0"/>
                          <a:ea typeface="Calibri" panose="020F0502020204030204" pitchFamily="34" charset="0"/>
                          <a:cs typeface="Times New Roman" panose="02020603050405020304" pitchFamily="18" charset="0"/>
                        </a:rPr>
                        <a:t>П</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b="1" dirty="0">
                          <a:effectLst/>
                          <a:latin typeface="Times New Roman" panose="02020603050405020304" pitchFamily="18" charset="0"/>
                          <a:ea typeface="Calibri" panose="020F0502020204030204" pitchFamily="34" charset="0"/>
                          <a:cs typeface="Times New Roman" panose="02020603050405020304" pitchFamily="18" charset="0"/>
                        </a:rPr>
                        <a:t>2</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algn="ctr">
                        <a:lnSpc>
                          <a:spcPct val="107000"/>
                        </a:lnSpc>
                        <a:spcAft>
                          <a:spcPts val="0"/>
                        </a:spcAft>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17</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tabLst>
                          <a:tab pos="289560" algn="l"/>
                        </a:tabLs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Проводить косвенные измерения физических величин, исследование зависимостей между величинами </a:t>
                      </a:r>
                      <a:r>
                        <a:rPr lang="ru-RU"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(экспериментальное задание на реальном оборудовании) </a:t>
                      </a:r>
                      <a:endParaRPr lang="ru-RU"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b="1" dirty="0">
                          <a:effectLst/>
                          <a:latin typeface="Times New Roman" panose="02020603050405020304" pitchFamily="18" charset="0"/>
                          <a:ea typeface="Calibri" panose="020F0502020204030204" pitchFamily="34" charset="0"/>
                          <a:cs typeface="Times New Roman" panose="02020603050405020304" pitchFamily="18" charset="0"/>
                        </a:rPr>
                        <a:t>В</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b="1" dirty="0">
                          <a:effectLst/>
                          <a:latin typeface="Times New Roman" panose="02020603050405020304" pitchFamily="18" charset="0"/>
                          <a:ea typeface="Calibri" panose="020F0502020204030204" pitchFamily="34" charset="0"/>
                          <a:cs typeface="Times New Roman" panose="02020603050405020304" pitchFamily="18" charset="0"/>
                        </a:rPr>
                        <a:t>3</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923158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496944" cy="1143000"/>
          </a:xfrm>
        </p:spPr>
        <p:txBody>
          <a:bodyPr/>
          <a:lstStyle/>
          <a:p>
            <a:r>
              <a:rPr lang="ru-RU" sz="3600" b="1" dirty="0" smtClean="0">
                <a:solidFill>
                  <a:schemeClr val="accent3">
                    <a:lumMod val="50000"/>
                  </a:schemeClr>
                </a:solidFill>
              </a:rPr>
              <a:t>МЕТОДИЧЕСКИЕ </a:t>
            </a:r>
            <a:r>
              <a:rPr lang="ru-RU" sz="3600" b="1" dirty="0">
                <a:solidFill>
                  <a:schemeClr val="accent3">
                    <a:lumMod val="50000"/>
                  </a:schemeClr>
                </a:solidFill>
              </a:rPr>
              <a:t>РЕКОМЕНДАЦИИ </a:t>
            </a:r>
            <a:br>
              <a:rPr lang="ru-RU" sz="3600" b="1" dirty="0">
                <a:solidFill>
                  <a:schemeClr val="accent3">
                    <a:lumMod val="50000"/>
                  </a:schemeClr>
                </a:solidFill>
              </a:rPr>
            </a:br>
            <a:r>
              <a:rPr lang="ru-RU" sz="3600" b="1" dirty="0">
                <a:solidFill>
                  <a:schemeClr val="accent3">
                    <a:lumMod val="50000"/>
                  </a:schemeClr>
                </a:solidFill>
              </a:rPr>
              <a:t>обучающимся </a:t>
            </a:r>
            <a:r>
              <a:rPr lang="ru-RU" sz="3600" b="1" dirty="0" smtClean="0">
                <a:solidFill>
                  <a:schemeClr val="accent3">
                    <a:lumMod val="50000"/>
                  </a:schemeClr>
                </a:solidFill>
              </a:rPr>
              <a:t>по </a:t>
            </a:r>
            <a:r>
              <a:rPr lang="ru-RU" sz="3600" b="1" dirty="0">
                <a:solidFill>
                  <a:schemeClr val="accent3">
                    <a:lumMod val="50000"/>
                  </a:schemeClr>
                </a:solidFill>
              </a:rPr>
              <a:t>организации индивидуальной </a:t>
            </a:r>
            <a:r>
              <a:rPr lang="ru-RU" sz="3600" b="1" dirty="0" smtClean="0">
                <a:solidFill>
                  <a:schemeClr val="accent3">
                    <a:lumMod val="50000"/>
                  </a:schemeClr>
                </a:solidFill>
              </a:rPr>
              <a:t>подготовки</a:t>
            </a:r>
            <a:endParaRPr lang="ru-RU" dirty="0"/>
          </a:p>
        </p:txBody>
      </p:sp>
      <p:sp>
        <p:nvSpPr>
          <p:cNvPr id="3" name="Объект 2"/>
          <p:cNvSpPr>
            <a:spLocks noGrp="1"/>
          </p:cNvSpPr>
          <p:nvPr>
            <p:ph idx="1"/>
          </p:nvPr>
        </p:nvSpPr>
        <p:spPr/>
        <p:txBody>
          <a:bodyPr>
            <a:normAutofit fontScale="85000" lnSpcReduction="20000"/>
          </a:bodyPr>
          <a:lstStyle/>
          <a:p>
            <a:r>
              <a:rPr lang="ru-RU" dirty="0"/>
              <a:t>Для подготовки к выполнению </a:t>
            </a:r>
            <a:r>
              <a:rPr lang="ru-RU" b="1" dirty="0"/>
              <a:t>задания 18 </a:t>
            </a:r>
            <a:r>
              <a:rPr lang="ru-RU" dirty="0"/>
              <a:t>следует: </a:t>
            </a:r>
          </a:p>
          <a:p>
            <a:r>
              <a:rPr lang="ru-RU" dirty="0" smtClean="0"/>
              <a:t>Повторить </a:t>
            </a:r>
            <a:r>
              <a:rPr lang="ru-RU" dirty="0"/>
              <a:t>изученные технические устройства по всем разделам; проверить, умеете ли Вы различать физические явления или физические закономерности, которые лежат в основе принципа действия технических устройств (это U-образный (жидкостный) манометр, пружинный динамометр, рычажные весы, высотомер, гидравлический пресс, поршневой жидкостный насос, шлюзы, жидкостный термометр, психрометр, барометр-анероид, двигатель внутреннего сгорания, паровая турбина, электрометр, электрическая плита, гальванический элемент, генератор электрического тока, двигатель постоянного тока, реостат, амперметр, вольтметр, компас, лампа накаливания, прожектор, очки, лупа, оптический микроскоп, проекционный аппарат, зеркальный телескоп и зеркальный перископ), понимаете ли, какие действия постоянного тока лежат в основе принципа </a:t>
            </a:r>
            <a:r>
              <a:rPr lang="ru-RU" dirty="0" smtClean="0"/>
              <a:t>действия </a:t>
            </a:r>
            <a:r>
              <a:rPr lang="ru-RU" dirty="0"/>
              <a:t>технических устройств (электрический утюг, двигатель постоянного тока, лампа дневного света) и умеете ли приводить примеры действия электромагнитных излучений; </a:t>
            </a:r>
          </a:p>
        </p:txBody>
      </p:sp>
    </p:spTree>
    <p:extLst>
      <p:ext uri="{BB962C8B-B14F-4D97-AF65-F5344CB8AC3E}">
        <p14:creationId xmlns:p14="http://schemas.microsoft.com/office/powerpoint/2010/main" val="3240950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496944" cy="1143000"/>
          </a:xfrm>
        </p:spPr>
        <p:txBody>
          <a:bodyPr/>
          <a:lstStyle/>
          <a:p>
            <a:r>
              <a:rPr lang="ru-RU" sz="3600" b="1" dirty="0" smtClean="0">
                <a:solidFill>
                  <a:schemeClr val="accent3">
                    <a:lumMod val="50000"/>
                  </a:schemeClr>
                </a:solidFill>
              </a:rPr>
              <a:t>МЕТОДИЧЕСКИЕ </a:t>
            </a:r>
            <a:r>
              <a:rPr lang="ru-RU" sz="3600" b="1" dirty="0">
                <a:solidFill>
                  <a:schemeClr val="accent3">
                    <a:lumMod val="50000"/>
                  </a:schemeClr>
                </a:solidFill>
              </a:rPr>
              <a:t>РЕКОМЕНДАЦИИ </a:t>
            </a:r>
            <a:br>
              <a:rPr lang="ru-RU" sz="3600" b="1" dirty="0">
                <a:solidFill>
                  <a:schemeClr val="accent3">
                    <a:lumMod val="50000"/>
                  </a:schemeClr>
                </a:solidFill>
              </a:rPr>
            </a:br>
            <a:r>
              <a:rPr lang="ru-RU" sz="3600" b="1" dirty="0">
                <a:solidFill>
                  <a:schemeClr val="accent3">
                    <a:lumMod val="50000"/>
                  </a:schemeClr>
                </a:solidFill>
              </a:rPr>
              <a:t>обучающимся </a:t>
            </a:r>
            <a:r>
              <a:rPr lang="ru-RU" sz="3600" b="1" dirty="0" smtClean="0">
                <a:solidFill>
                  <a:schemeClr val="accent3">
                    <a:lumMod val="50000"/>
                  </a:schemeClr>
                </a:solidFill>
              </a:rPr>
              <a:t>по </a:t>
            </a:r>
            <a:r>
              <a:rPr lang="ru-RU" sz="3600" b="1" dirty="0">
                <a:solidFill>
                  <a:schemeClr val="accent3">
                    <a:lumMod val="50000"/>
                  </a:schemeClr>
                </a:solidFill>
              </a:rPr>
              <a:t>организации индивидуальной </a:t>
            </a:r>
            <a:r>
              <a:rPr lang="ru-RU" sz="3600" b="1" dirty="0" smtClean="0">
                <a:solidFill>
                  <a:schemeClr val="accent3">
                    <a:lumMod val="50000"/>
                  </a:schemeClr>
                </a:solidFill>
              </a:rPr>
              <a:t>подготовки</a:t>
            </a:r>
            <a:endParaRPr lang="ru-RU" dirty="0"/>
          </a:p>
        </p:txBody>
      </p:sp>
      <p:sp>
        <p:nvSpPr>
          <p:cNvPr id="3" name="Объект 2"/>
          <p:cNvSpPr>
            <a:spLocks noGrp="1"/>
          </p:cNvSpPr>
          <p:nvPr>
            <p:ph idx="1"/>
          </p:nvPr>
        </p:nvSpPr>
        <p:spPr/>
        <p:txBody>
          <a:bodyPr>
            <a:normAutofit/>
          </a:bodyPr>
          <a:lstStyle/>
          <a:p>
            <a:r>
              <a:rPr lang="ru-RU" dirty="0"/>
              <a:t>Для подготовки к выполнению </a:t>
            </a:r>
            <a:r>
              <a:rPr lang="ru-RU" b="1" dirty="0"/>
              <a:t>задания 18 </a:t>
            </a:r>
            <a:r>
              <a:rPr lang="ru-RU" dirty="0"/>
              <a:t>следует: </a:t>
            </a:r>
            <a:endParaRPr lang="ru-RU" dirty="0" smtClean="0"/>
          </a:p>
          <a:p>
            <a:endParaRPr lang="ru-RU" dirty="0"/>
          </a:p>
          <a:p>
            <a:r>
              <a:rPr lang="ru-RU" dirty="0"/>
              <a:t>П</a:t>
            </a:r>
            <a:r>
              <a:rPr lang="ru-RU" dirty="0" smtClean="0"/>
              <a:t>роверить</a:t>
            </a:r>
            <a:r>
              <a:rPr lang="ru-RU" dirty="0"/>
              <a:t>, помните ли Вы, какой вклад в развитие науки внесли знаменитые учёные (Г. Галилей, И. Ньютон, Архимед, Р. Гук, Е. Торричелли, Б. Паскаль, О. фон </a:t>
            </a:r>
            <a:r>
              <a:rPr lang="ru-RU" dirty="0" err="1"/>
              <a:t>Герике</a:t>
            </a:r>
            <a:r>
              <a:rPr lang="ru-RU" dirty="0"/>
              <a:t>, Ж.-М. и Ж.-Э. Монгольфье, И. Бернулли, Г. Кавендиш, Н. Коперник, И. Кеплер, У. Гершель, К.Э. Циолковский, С.П. Королёв, Ж.-Д. </a:t>
            </a:r>
            <a:r>
              <a:rPr lang="ru-RU" dirty="0" err="1"/>
              <a:t>Колладон</a:t>
            </a:r>
            <a:r>
              <a:rPr lang="ru-RU" dirty="0"/>
              <a:t>, М.В. Ломоносов, А. Цельсий, И.И. Ползунов, Дж. Уатт, Р. Броун, Ш.-О. Кулон, Л. </a:t>
            </a:r>
            <a:r>
              <a:rPr lang="ru-RU" dirty="0" err="1"/>
              <a:t>Гальвани</a:t>
            </a:r>
            <a:r>
              <a:rPr lang="ru-RU" dirty="0"/>
              <a:t>, А. Вольта, Г. Ом, В.В. Петров, А.Н. Лодыгин, Дж. Джоуль, А.-М. Ампер, В. Гильберт, Б. Франклин, М. Фарадей, Г.-Х. Эрстед, Э.Х. </a:t>
            </a:r>
            <a:r>
              <a:rPr lang="ru-RU" dirty="0" err="1"/>
              <a:t>Ленц</a:t>
            </a:r>
            <a:r>
              <a:rPr lang="ru-RU" dirty="0"/>
              <a:t>, В. </a:t>
            </a:r>
            <a:r>
              <a:rPr lang="ru-RU" dirty="0" err="1"/>
              <a:t>Снеллиус</a:t>
            </a:r>
            <a:r>
              <a:rPr lang="ru-RU" dirty="0"/>
              <a:t>, Х. Гюйгенс, Э. Резерфорд, М. Кюри, А. Беккерель, В. Рентген). </a:t>
            </a:r>
          </a:p>
          <a:p>
            <a:endParaRPr lang="ru-RU" dirty="0"/>
          </a:p>
        </p:txBody>
      </p:sp>
    </p:spTree>
    <p:extLst>
      <p:ext uri="{BB962C8B-B14F-4D97-AF65-F5344CB8AC3E}">
        <p14:creationId xmlns:p14="http://schemas.microsoft.com/office/powerpoint/2010/main" val="3565246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496944" cy="1143000"/>
          </a:xfrm>
        </p:spPr>
        <p:txBody>
          <a:bodyPr/>
          <a:lstStyle/>
          <a:p>
            <a:r>
              <a:rPr lang="ru-RU" sz="3600" b="1" dirty="0" smtClean="0">
                <a:solidFill>
                  <a:schemeClr val="accent3">
                    <a:lumMod val="50000"/>
                  </a:schemeClr>
                </a:solidFill>
              </a:rPr>
              <a:t>МЕТОДИЧЕСКИЕ </a:t>
            </a:r>
            <a:r>
              <a:rPr lang="ru-RU" sz="3600" b="1" dirty="0">
                <a:solidFill>
                  <a:schemeClr val="accent3">
                    <a:lumMod val="50000"/>
                  </a:schemeClr>
                </a:solidFill>
              </a:rPr>
              <a:t>РЕКОМЕНДАЦИИ </a:t>
            </a:r>
            <a:br>
              <a:rPr lang="ru-RU" sz="3600" b="1" dirty="0">
                <a:solidFill>
                  <a:schemeClr val="accent3">
                    <a:lumMod val="50000"/>
                  </a:schemeClr>
                </a:solidFill>
              </a:rPr>
            </a:br>
            <a:r>
              <a:rPr lang="ru-RU" sz="3600" b="1" dirty="0">
                <a:solidFill>
                  <a:schemeClr val="accent3">
                    <a:lumMod val="50000"/>
                  </a:schemeClr>
                </a:solidFill>
              </a:rPr>
              <a:t>обучающимся </a:t>
            </a:r>
            <a:r>
              <a:rPr lang="ru-RU" sz="3600" b="1" dirty="0" smtClean="0">
                <a:solidFill>
                  <a:schemeClr val="accent3">
                    <a:lumMod val="50000"/>
                  </a:schemeClr>
                </a:solidFill>
              </a:rPr>
              <a:t>по </a:t>
            </a:r>
            <a:r>
              <a:rPr lang="ru-RU" sz="3600" b="1" dirty="0">
                <a:solidFill>
                  <a:schemeClr val="accent3">
                    <a:lumMod val="50000"/>
                  </a:schemeClr>
                </a:solidFill>
              </a:rPr>
              <a:t>организации индивидуальной </a:t>
            </a:r>
            <a:r>
              <a:rPr lang="ru-RU" sz="3600" b="1" dirty="0" smtClean="0">
                <a:solidFill>
                  <a:schemeClr val="accent3">
                    <a:lumMod val="50000"/>
                  </a:schemeClr>
                </a:solidFill>
              </a:rPr>
              <a:t>подготовки</a:t>
            </a:r>
            <a:endParaRPr lang="ru-RU" dirty="0"/>
          </a:p>
        </p:txBody>
      </p:sp>
      <p:sp>
        <p:nvSpPr>
          <p:cNvPr id="3" name="Объект 2"/>
          <p:cNvSpPr>
            <a:spLocks noGrp="1"/>
          </p:cNvSpPr>
          <p:nvPr>
            <p:ph idx="1"/>
          </p:nvPr>
        </p:nvSpPr>
        <p:spPr>
          <a:xfrm>
            <a:off x="467544" y="1700808"/>
            <a:ext cx="7620000" cy="4800600"/>
          </a:xfrm>
        </p:spPr>
        <p:txBody>
          <a:bodyPr>
            <a:normAutofit fontScale="92500"/>
          </a:bodyPr>
          <a:lstStyle/>
          <a:p>
            <a:r>
              <a:rPr lang="ru-RU" dirty="0"/>
              <a:t>Для подготовки к выполнению </a:t>
            </a:r>
            <a:r>
              <a:rPr lang="ru-RU" b="1" dirty="0"/>
              <a:t>задания </a:t>
            </a:r>
            <a:r>
              <a:rPr lang="ru-RU" b="1" dirty="0" smtClean="0"/>
              <a:t>4 </a:t>
            </a:r>
            <a:r>
              <a:rPr lang="ru-RU" dirty="0"/>
              <a:t>следует: </a:t>
            </a:r>
            <a:endParaRPr lang="ru-RU" dirty="0" smtClean="0"/>
          </a:p>
          <a:p>
            <a:pPr marL="114300" indent="0">
              <a:buNone/>
            </a:pPr>
            <a:r>
              <a:rPr lang="ru-RU" dirty="0" smtClean="0"/>
              <a:t>1</a:t>
            </a:r>
            <a:r>
              <a:rPr lang="ru-RU" dirty="0"/>
              <a:t>) Внимательно прочитать текст, рассмотреть рисунки и понять общий смысл текста, суть того опыта или процесса, который описывается в тексте. </a:t>
            </a:r>
          </a:p>
          <a:p>
            <a:pPr marL="114300" indent="0">
              <a:buNone/>
            </a:pPr>
            <a:r>
              <a:rPr lang="ru-RU" dirty="0"/>
              <a:t>2) Прочитать все слова, которые предлагаются для вставки в текст. Как правило, для одного пропуска предлагается по два альтернативных варианта слов или словосочетаний (кроме слов «уменьшается», «увеличивается» и «не изменяется», которые могут относиться к разным пропускам). </a:t>
            </a:r>
          </a:p>
          <a:p>
            <a:pPr marL="114300" indent="0">
              <a:buNone/>
            </a:pPr>
            <a:r>
              <a:rPr lang="ru-RU" dirty="0"/>
              <a:t>3) Вписать нужные слова (вместе с цифрами, которыми они обозначены) в пропуски в тексте. </a:t>
            </a:r>
          </a:p>
          <a:p>
            <a:pPr marL="114300" indent="0">
              <a:buNone/>
            </a:pPr>
            <a:r>
              <a:rPr lang="ru-RU" dirty="0"/>
              <a:t>4) Прочитать полученный текст со вставленными словами и проверить его правильность. </a:t>
            </a:r>
          </a:p>
          <a:p>
            <a:pPr marL="114300" indent="0">
              <a:buNone/>
            </a:pPr>
            <a:r>
              <a:rPr lang="ru-RU" dirty="0"/>
              <a:t>5) Записать в таблицу цифры под соответствующими буквами. </a:t>
            </a:r>
          </a:p>
          <a:p>
            <a:endParaRPr lang="ru-RU" dirty="0"/>
          </a:p>
        </p:txBody>
      </p:sp>
    </p:spTree>
    <p:extLst>
      <p:ext uri="{BB962C8B-B14F-4D97-AF65-F5344CB8AC3E}">
        <p14:creationId xmlns:p14="http://schemas.microsoft.com/office/powerpoint/2010/main" val="19350269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a:solidFill>
                  <a:schemeClr val="accent3">
                    <a:lumMod val="50000"/>
                  </a:schemeClr>
                </a:solidFill>
              </a:rPr>
              <a:t>Пример </a:t>
            </a:r>
            <a:r>
              <a:rPr lang="ru-RU" sz="3600" b="1" dirty="0" smtClean="0">
                <a:solidFill>
                  <a:schemeClr val="accent3">
                    <a:lumMod val="50000"/>
                  </a:schemeClr>
                </a:solidFill>
              </a:rPr>
              <a:t>  задания   4</a:t>
            </a:r>
            <a:endParaRPr lang="ru-RU" sz="3600" b="1" dirty="0">
              <a:solidFill>
                <a:schemeClr val="accent3">
                  <a:lumMod val="50000"/>
                </a:schemeClr>
              </a:solidFill>
            </a:endParaRPr>
          </a:p>
        </p:txBody>
      </p:sp>
      <p:sp>
        <p:nvSpPr>
          <p:cNvPr id="3" name="Объект 2"/>
          <p:cNvSpPr>
            <a:spLocks noGrp="1"/>
          </p:cNvSpPr>
          <p:nvPr>
            <p:ph idx="1"/>
          </p:nvPr>
        </p:nvSpPr>
        <p:spPr>
          <a:xfrm>
            <a:off x="179512" y="1268760"/>
            <a:ext cx="7632848" cy="4680520"/>
          </a:xfrm>
        </p:spPr>
        <p:txBody>
          <a:bodyPr>
            <a:normAutofit fontScale="77500" lnSpcReduction="20000"/>
          </a:bodyPr>
          <a:lstStyle/>
          <a:p>
            <a:pPr marL="114300" indent="0">
              <a:buNone/>
            </a:pPr>
            <a:r>
              <a:rPr lang="ru-RU" dirty="0"/>
              <a:t>Внутреннюю энергию тела можно изменить двумя путями: совершением механической работы или (А) 2. </a:t>
            </a:r>
            <a:r>
              <a:rPr lang="ru-RU" u="sng" dirty="0"/>
              <a:t>теплопередачей</a:t>
            </a:r>
            <a:r>
              <a:rPr lang="ru-RU" dirty="0"/>
              <a:t>. Если работа совершается над телом, то его внутренняя энергия (Б) 3. </a:t>
            </a:r>
            <a:r>
              <a:rPr lang="ru-RU" u="sng" dirty="0"/>
              <a:t>увеличивается</a:t>
            </a:r>
            <a:r>
              <a:rPr lang="ru-RU" dirty="0"/>
              <a:t>. Рассмотрим опыт (см. рисунок). </a:t>
            </a:r>
          </a:p>
          <a:p>
            <a:pPr marL="114300" indent="0">
              <a:buNone/>
            </a:pPr>
            <a:r>
              <a:rPr lang="ru-RU" dirty="0"/>
              <a:t>Тонкостенную латунную трубку, в которую налито немного эфира, плотно закрывают пробкой. Трубку обвивают верёвкой и быстро двигают верёвку то в одну, то в другую сторону. Через некоторое время пробка вылетает из сосуда, поскольку эфир (В) 5. </a:t>
            </a:r>
            <a:r>
              <a:rPr lang="ru-RU" u="sng" dirty="0"/>
              <a:t>нагревается и закипает</a:t>
            </a:r>
            <a:r>
              <a:rPr lang="ru-RU" dirty="0"/>
              <a:t>. Это объясняется тем, что (Г) 7. </a:t>
            </a:r>
            <a:r>
              <a:rPr lang="ru-RU" u="sng" dirty="0"/>
              <a:t>внутренняя энергия</a:t>
            </a:r>
            <a:r>
              <a:rPr lang="ru-RU" dirty="0"/>
              <a:t> эфира увеличивается за счёт совершения работы. </a:t>
            </a:r>
          </a:p>
          <a:p>
            <a:pPr marL="114300" indent="0">
              <a:buNone/>
            </a:pPr>
            <a:r>
              <a:rPr lang="ru-RU" b="1" dirty="0"/>
              <a:t>Список слов и словосочетаний: </a:t>
            </a:r>
            <a:endParaRPr lang="ru-RU" b="1" dirty="0" smtClean="0"/>
          </a:p>
          <a:p>
            <a:pPr marL="114300" indent="0">
              <a:buNone/>
            </a:pPr>
            <a:r>
              <a:rPr lang="ru-RU" dirty="0" smtClean="0"/>
              <a:t>1</a:t>
            </a:r>
            <a:r>
              <a:rPr lang="ru-RU" dirty="0"/>
              <a:t>) 	механическое давление 	</a:t>
            </a:r>
          </a:p>
          <a:p>
            <a:pPr marL="114300" indent="0">
              <a:buNone/>
            </a:pPr>
            <a:r>
              <a:rPr lang="ru-RU" dirty="0"/>
              <a:t>2) 	теплопередача 	</a:t>
            </a:r>
          </a:p>
          <a:p>
            <a:pPr marL="114300" indent="0">
              <a:buNone/>
            </a:pPr>
            <a:r>
              <a:rPr lang="ru-RU" dirty="0"/>
              <a:t>3) 	увеличивается 	</a:t>
            </a:r>
          </a:p>
          <a:p>
            <a:pPr marL="114300" indent="0">
              <a:buNone/>
            </a:pPr>
            <a:r>
              <a:rPr lang="ru-RU" dirty="0"/>
              <a:t>4) 	уменьшается 	</a:t>
            </a:r>
          </a:p>
          <a:p>
            <a:pPr marL="114300" indent="0">
              <a:buNone/>
            </a:pPr>
            <a:r>
              <a:rPr lang="ru-RU" dirty="0"/>
              <a:t>5) 	нагревается и закипает 	</a:t>
            </a:r>
          </a:p>
          <a:p>
            <a:pPr marL="114300" indent="0">
              <a:buNone/>
            </a:pPr>
            <a:r>
              <a:rPr lang="ru-RU" dirty="0"/>
              <a:t>6) 	охлаждается и выпадает роса 	</a:t>
            </a:r>
          </a:p>
          <a:p>
            <a:pPr marL="114300" indent="0">
              <a:buNone/>
            </a:pPr>
            <a:r>
              <a:rPr lang="ru-RU" dirty="0"/>
              <a:t>7) 	внутренняя энергия 	</a:t>
            </a:r>
          </a:p>
          <a:p>
            <a:pPr marL="114300" indent="0">
              <a:buNone/>
            </a:pPr>
            <a:r>
              <a:rPr lang="ru-RU" dirty="0"/>
              <a:t>8) 	механическая энергия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4092174"/>
            <a:ext cx="3673665" cy="2217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971600" y="5805264"/>
            <a:ext cx="3456384" cy="1200329"/>
          </a:xfrm>
          <a:prstGeom prst="rect">
            <a:avLst/>
          </a:prstGeom>
        </p:spPr>
        <p:txBody>
          <a:bodyPr wrap="square">
            <a:spAutoFit/>
          </a:bodyPr>
          <a:lstStyle/>
          <a:p>
            <a:r>
              <a:rPr lang="ru-RU" dirty="0"/>
              <a:t>А 	Б 	В 	Г 	</a:t>
            </a:r>
          </a:p>
          <a:p>
            <a:r>
              <a:rPr lang="ru-RU" b="1" dirty="0"/>
              <a:t>2 </a:t>
            </a:r>
            <a:r>
              <a:rPr lang="ru-RU" dirty="0"/>
              <a:t>	</a:t>
            </a:r>
            <a:r>
              <a:rPr lang="ru-RU" b="1" dirty="0"/>
              <a:t>3 </a:t>
            </a:r>
            <a:r>
              <a:rPr lang="ru-RU" dirty="0"/>
              <a:t>	</a:t>
            </a:r>
            <a:r>
              <a:rPr lang="ru-RU" b="1" dirty="0"/>
              <a:t>5 </a:t>
            </a:r>
            <a:r>
              <a:rPr lang="ru-RU" dirty="0"/>
              <a:t>	</a:t>
            </a:r>
            <a:r>
              <a:rPr lang="ru-RU" b="1" dirty="0"/>
              <a:t>7 </a:t>
            </a:r>
            <a:r>
              <a:rPr lang="ru-RU" dirty="0"/>
              <a:t>	</a:t>
            </a:r>
          </a:p>
        </p:txBody>
      </p:sp>
    </p:spTree>
    <p:extLst>
      <p:ext uri="{BB962C8B-B14F-4D97-AF65-F5344CB8AC3E}">
        <p14:creationId xmlns:p14="http://schemas.microsoft.com/office/powerpoint/2010/main" val="1923729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ltLang="ru-RU" sz="3600" b="1" dirty="0">
                <a:solidFill>
                  <a:schemeClr val="accent3">
                    <a:lumMod val="50000"/>
                  </a:schemeClr>
                </a:solidFill>
              </a:rPr>
              <a:t>Банк заданий для оценки </a:t>
            </a:r>
            <a:br>
              <a:rPr lang="ru-RU" altLang="ru-RU" sz="3600" b="1" dirty="0">
                <a:solidFill>
                  <a:schemeClr val="accent3">
                    <a:lumMod val="50000"/>
                  </a:schemeClr>
                </a:solidFill>
              </a:rPr>
            </a:br>
            <a:r>
              <a:rPr lang="ru-RU" altLang="ru-RU" sz="3600" b="1" dirty="0">
                <a:solidFill>
                  <a:schemeClr val="accent3">
                    <a:lumMod val="50000"/>
                  </a:schemeClr>
                </a:solidFill>
              </a:rPr>
              <a:t>естественнонаучной грамотности</a:t>
            </a:r>
            <a:endParaRPr lang="ru-RU" sz="3600" b="1" dirty="0">
              <a:solidFill>
                <a:schemeClr val="accent3">
                  <a:lumMod val="50000"/>
                </a:schemeClr>
              </a:solidFill>
            </a:endParaRPr>
          </a:p>
        </p:txBody>
      </p:sp>
      <p:sp>
        <p:nvSpPr>
          <p:cNvPr id="4" name="Объект 3"/>
          <p:cNvSpPr>
            <a:spLocks noGrp="1"/>
          </p:cNvSpPr>
          <p:nvPr>
            <p:ph sz="half" idx="1"/>
          </p:nvPr>
        </p:nvSpPr>
        <p:spPr/>
        <p:txBody>
          <a:bodyPr>
            <a:normAutofit fontScale="77500" lnSpcReduction="20000"/>
          </a:bodyPr>
          <a:lstStyle/>
          <a:p>
            <a:pPr indent="342900" algn="just">
              <a:lnSpc>
                <a:spcPct val="114000"/>
              </a:lnSpc>
              <a:spcBef>
                <a:spcPts val="600"/>
              </a:spcBef>
              <a:buFont typeface="Wingdings" pitchFamily="2" charset="2"/>
              <a:buChar char="q"/>
              <a:defRPr/>
            </a:pPr>
            <a:r>
              <a:rPr lang="ru-RU" sz="3200" dirty="0"/>
              <a:t>ФИ+БИ+ХИ</a:t>
            </a:r>
          </a:p>
          <a:p>
            <a:pPr indent="342900" algn="just">
              <a:lnSpc>
                <a:spcPct val="114000"/>
              </a:lnSpc>
              <a:spcBef>
                <a:spcPts val="600"/>
              </a:spcBef>
              <a:buFont typeface="Wingdings" pitchFamily="2" charset="2"/>
              <a:buChar char="q"/>
              <a:defRPr/>
            </a:pPr>
            <a:r>
              <a:rPr lang="ru-RU" sz="3200" dirty="0"/>
              <a:t>Компетенции:</a:t>
            </a:r>
          </a:p>
          <a:p>
            <a:pPr marL="0" indent="266700">
              <a:lnSpc>
                <a:spcPct val="114000"/>
              </a:lnSpc>
              <a:spcBef>
                <a:spcPts val="600"/>
              </a:spcBef>
              <a:buFont typeface="Courier New" pitchFamily="49" charset="0"/>
              <a:buChar char="o"/>
              <a:defRPr/>
            </a:pPr>
            <a:r>
              <a:rPr lang="ru-RU" dirty="0"/>
              <a:t>Научное объяснение   </a:t>
            </a:r>
            <a:br>
              <a:rPr lang="ru-RU" dirty="0"/>
            </a:br>
            <a:r>
              <a:rPr lang="ru-RU" dirty="0"/>
              <a:t>      явлений</a:t>
            </a:r>
          </a:p>
          <a:p>
            <a:pPr marL="0" indent="266700">
              <a:lnSpc>
                <a:spcPct val="114000"/>
              </a:lnSpc>
              <a:spcBef>
                <a:spcPts val="600"/>
              </a:spcBef>
              <a:buFont typeface="Courier New" pitchFamily="49" charset="0"/>
              <a:buChar char="o"/>
              <a:defRPr/>
            </a:pPr>
            <a:r>
              <a:rPr lang="ru-RU" dirty="0"/>
              <a:t>Понимание особенностей </a:t>
            </a:r>
            <a:br>
              <a:rPr lang="ru-RU" dirty="0"/>
            </a:br>
            <a:r>
              <a:rPr lang="ru-RU" dirty="0"/>
              <a:t>      естественнонаучного </a:t>
            </a:r>
            <a:br>
              <a:rPr lang="ru-RU" dirty="0"/>
            </a:br>
            <a:r>
              <a:rPr lang="ru-RU" dirty="0"/>
              <a:t>      исследования</a:t>
            </a:r>
          </a:p>
          <a:p>
            <a:pPr marL="0" indent="266700">
              <a:lnSpc>
                <a:spcPct val="114000"/>
              </a:lnSpc>
              <a:spcBef>
                <a:spcPts val="600"/>
              </a:spcBef>
              <a:buFont typeface="Courier New" pitchFamily="49" charset="0"/>
              <a:buChar char="o"/>
              <a:defRPr/>
            </a:pPr>
            <a:r>
              <a:rPr lang="ru-RU" dirty="0"/>
              <a:t>Интерпретация данных и </a:t>
            </a:r>
            <a:br>
              <a:rPr lang="ru-RU" dirty="0"/>
            </a:br>
            <a:r>
              <a:rPr lang="ru-RU" dirty="0"/>
              <a:t>     использование научных </a:t>
            </a:r>
            <a:br>
              <a:rPr lang="ru-RU" dirty="0"/>
            </a:br>
            <a:r>
              <a:rPr lang="ru-RU" dirty="0"/>
              <a:t>     доказательств</a:t>
            </a:r>
          </a:p>
          <a:p>
            <a:endParaRPr lang="ru-RU" dirty="0"/>
          </a:p>
        </p:txBody>
      </p:sp>
      <p:pic>
        <p:nvPicPr>
          <p:cNvPr id="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l="10101" t="9549" r="10432" b="10271"/>
          <a:stretch>
            <a:fillRect/>
          </a:stretch>
        </p:blipFill>
        <p:spPr>
          <a:xfrm>
            <a:off x="4427984" y="1628800"/>
            <a:ext cx="3657600" cy="2076199"/>
          </a:xfrm>
          <a:noFill/>
        </p:spPr>
      </p:pic>
      <p:sp>
        <p:nvSpPr>
          <p:cNvPr id="7" name="Прямоугольник 6"/>
          <p:cNvSpPr/>
          <p:nvPr/>
        </p:nvSpPr>
        <p:spPr>
          <a:xfrm>
            <a:off x="5148064" y="4797152"/>
            <a:ext cx="2416046" cy="369332"/>
          </a:xfrm>
          <a:prstGeom prst="rect">
            <a:avLst/>
          </a:prstGeom>
        </p:spPr>
        <p:txBody>
          <a:bodyPr wrap="none">
            <a:spAutoFit/>
          </a:bodyPr>
          <a:lstStyle/>
          <a:p>
            <a:pPr lvl="0" fontAlgn="base">
              <a:spcBef>
                <a:spcPct val="0"/>
              </a:spcBef>
              <a:spcAft>
                <a:spcPct val="0"/>
              </a:spcAft>
            </a:pPr>
            <a:r>
              <a:rPr lang="ru-RU" altLang="ru-RU" u="sng" dirty="0">
                <a:solidFill>
                  <a:prstClr val="black"/>
                </a:solidFill>
                <a:latin typeface="Arial" pitchFamily="34" charset="0"/>
                <a:cs typeface="Arial" pitchFamily="34" charset="0"/>
                <a:hlinkClick r:id="rId3"/>
              </a:rPr>
              <a:t>https://</a:t>
            </a:r>
            <a:r>
              <a:rPr lang="ru-RU" altLang="ru-RU" b="1" u="sng" dirty="0">
                <a:solidFill>
                  <a:prstClr val="black"/>
                </a:solidFill>
                <a:latin typeface="Arial" pitchFamily="34" charset="0"/>
                <a:cs typeface="Arial" pitchFamily="34" charset="0"/>
                <a:hlinkClick r:id="rId3"/>
              </a:rPr>
              <a:t>fg.resh.edu.ru</a:t>
            </a:r>
            <a:endParaRPr lang="ru-RU" altLang="ru-RU"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5217466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ltLang="ru-RU" sz="3600" b="1" dirty="0">
                <a:solidFill>
                  <a:schemeClr val="accent3">
                    <a:lumMod val="50000"/>
                  </a:schemeClr>
                </a:solidFill>
              </a:rPr>
              <a:t>Банк заданий для оценки </a:t>
            </a:r>
            <a:br>
              <a:rPr lang="ru-RU" altLang="ru-RU" sz="3600" b="1" dirty="0">
                <a:solidFill>
                  <a:schemeClr val="accent3">
                    <a:lumMod val="50000"/>
                  </a:schemeClr>
                </a:solidFill>
              </a:rPr>
            </a:br>
            <a:r>
              <a:rPr lang="ru-RU" altLang="ru-RU" sz="3600" b="1" dirty="0">
                <a:solidFill>
                  <a:schemeClr val="accent3">
                    <a:lumMod val="50000"/>
                  </a:schemeClr>
                </a:solidFill>
              </a:rPr>
              <a:t>естественнонаучной грамотности</a:t>
            </a:r>
            <a:endParaRPr lang="ru-RU" sz="3600" b="1" dirty="0">
              <a:solidFill>
                <a:schemeClr val="accent3">
                  <a:lumMod val="50000"/>
                </a:schemeClr>
              </a:solidFill>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484784"/>
            <a:ext cx="3792205" cy="48006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556792"/>
            <a:ext cx="2770187" cy="220821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6594" y="3429496"/>
            <a:ext cx="4405313" cy="863600"/>
          </a:xfrm>
          <a:prstGeom prst="rect">
            <a:avLst/>
          </a:prstGeom>
          <a:noFill/>
          <a:ln w="9525">
            <a:solidFill>
              <a:srgbClr val="006666"/>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896" y="4077072"/>
            <a:ext cx="4210050" cy="1414463"/>
          </a:xfrm>
          <a:prstGeom prst="rect">
            <a:avLst/>
          </a:prstGeom>
          <a:noFill/>
          <a:ln w="9525">
            <a:solidFill>
              <a:srgbClr val="006666"/>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9971" y="5157192"/>
            <a:ext cx="4267200" cy="1533525"/>
          </a:xfrm>
          <a:prstGeom prst="rect">
            <a:avLst/>
          </a:prstGeom>
          <a:noFill/>
          <a:ln w="9525">
            <a:solidFill>
              <a:srgbClr val="0066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6638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ltLang="ru-RU" sz="3600" b="1" dirty="0">
                <a:solidFill>
                  <a:schemeClr val="accent3">
                    <a:lumMod val="50000"/>
                  </a:schemeClr>
                </a:solidFill>
              </a:rPr>
              <a:t>Банк заданий для оценки </a:t>
            </a:r>
            <a:br>
              <a:rPr lang="ru-RU" altLang="ru-RU" sz="3600" b="1" dirty="0">
                <a:solidFill>
                  <a:schemeClr val="accent3">
                    <a:lumMod val="50000"/>
                  </a:schemeClr>
                </a:solidFill>
              </a:rPr>
            </a:br>
            <a:r>
              <a:rPr lang="ru-RU" altLang="ru-RU" sz="3600" b="1" dirty="0">
                <a:solidFill>
                  <a:schemeClr val="accent3">
                    <a:lumMod val="50000"/>
                  </a:schemeClr>
                </a:solidFill>
              </a:rPr>
              <a:t>естественнонаучной грамотности</a:t>
            </a:r>
            <a:endParaRPr lang="ru-RU" sz="3600" b="1" dirty="0">
              <a:solidFill>
                <a:schemeClr val="accent3">
                  <a:lumMod val="50000"/>
                </a:schemeClr>
              </a:solidFill>
            </a:endParaRPr>
          </a:p>
        </p:txBody>
      </p:sp>
      <p:sp>
        <p:nvSpPr>
          <p:cNvPr id="3" name="Объект 2"/>
          <p:cNvSpPr>
            <a:spLocks noGrp="1"/>
          </p:cNvSpPr>
          <p:nvPr>
            <p:ph idx="1"/>
          </p:nvPr>
        </p:nvSpPr>
        <p:spPr/>
        <p:txBody>
          <a:bodyPr/>
          <a:lstStyle/>
          <a:p>
            <a:endParaRPr lang="ru-R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72816"/>
            <a:ext cx="5197475" cy="2519362"/>
          </a:xfrm>
          <a:prstGeom prst="rect">
            <a:avLst/>
          </a:prstGeom>
          <a:noFill/>
          <a:ln w="9525">
            <a:solidFill>
              <a:srgbClr val="006666"/>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3032497"/>
            <a:ext cx="4722812" cy="2327275"/>
          </a:xfrm>
          <a:prstGeom prst="rect">
            <a:avLst/>
          </a:prstGeom>
          <a:noFill/>
          <a:ln w="9525">
            <a:solidFill>
              <a:srgbClr val="006666"/>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5013428"/>
            <a:ext cx="5561013" cy="1541463"/>
          </a:xfrm>
          <a:prstGeom prst="rect">
            <a:avLst/>
          </a:prstGeom>
          <a:noFill/>
          <a:ln w="9525">
            <a:solidFill>
              <a:srgbClr val="0066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54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Спасибо за внимание!</a:t>
            </a:r>
            <a:endParaRPr lang="ru-RU" dirty="0"/>
          </a:p>
        </p:txBody>
      </p:sp>
      <p:sp>
        <p:nvSpPr>
          <p:cNvPr id="3" name="Объект 2"/>
          <p:cNvSpPr>
            <a:spLocks noGrp="1"/>
          </p:cNvSpPr>
          <p:nvPr>
            <p:ph idx="1"/>
          </p:nvPr>
        </p:nvSpPr>
        <p:spPr/>
        <p:txBody>
          <a:bodyPr/>
          <a:lstStyle/>
          <a:p>
            <a:endParaRPr lang="ru-RU" dirty="0"/>
          </a:p>
        </p:txBody>
      </p:sp>
    </p:spTree>
    <p:extLst>
      <p:ext uri="{BB962C8B-B14F-4D97-AF65-F5344CB8AC3E}">
        <p14:creationId xmlns:p14="http://schemas.microsoft.com/office/powerpoint/2010/main" val="2324247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a:solidFill>
                  <a:schemeClr val="accent3">
                    <a:lumMod val="50000"/>
                  </a:schemeClr>
                </a:solidFill>
              </a:rPr>
              <a:t>№ 15: Методологические умения</a:t>
            </a:r>
            <a:endParaRPr lang="ru-RU" sz="36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152610491"/>
              </p:ext>
            </p:extLst>
          </p:nvPr>
        </p:nvGraphicFramePr>
        <p:xfrm>
          <a:off x="323528" y="1340768"/>
          <a:ext cx="7620000" cy="4761230"/>
        </p:xfrm>
        <a:graphic>
          <a:graphicData uri="http://schemas.openxmlformats.org/drawingml/2006/table">
            <a:tbl>
              <a:tblPr firstRow="1" bandRow="1">
                <a:tableStyleId>{5C22544A-7EE6-4342-B048-85BDC9FD1C3A}</a:tableStyleId>
              </a:tblPr>
              <a:tblGrid>
                <a:gridCol w="2540000"/>
                <a:gridCol w="2540000"/>
                <a:gridCol w="2540000"/>
              </a:tblGrid>
              <a:tr h="370840">
                <a:tc>
                  <a:txBody>
                    <a:bodyPr/>
                    <a:lstStyle/>
                    <a:p>
                      <a:pPr algn="ctr">
                        <a:lnSpc>
                          <a:spcPct val="107000"/>
                        </a:lnSpc>
                        <a:spcAft>
                          <a:spcPts val="0"/>
                        </a:spcAft>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Текст задания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Рисунок, фотография</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Варианты ответа</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algn="just">
                        <a:lnSpc>
                          <a:spcPct val="107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Запишите результат измерения электрического напряжения (см. рисунок), учитывая, что </a:t>
                      </a:r>
                      <a:r>
                        <a:rPr lang="ru-RU" sz="1800" b="1" dirty="0">
                          <a:solidFill>
                            <a:schemeClr val="accent3">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погрешность измерения равна цене деления вольтметра</a:t>
                      </a:r>
                      <a:endParaRPr lang="ru-RU" sz="1800" b="1" dirty="0">
                        <a:solidFill>
                          <a:schemeClr val="accent3">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0"/>
                        </a:spcAft>
                        <a:buSzPts val="1100"/>
                        <a:buFont typeface="Wingdings" panose="05000000000000000000" pitchFamily="2" charset="2"/>
                        <a:buChar char=""/>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(2,4 ± 0,2) В</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100"/>
                        <a:buFont typeface="Wingdings" panose="05000000000000000000" pitchFamily="2" charset="2"/>
                        <a:buChar char=""/>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(2,4 ± 0,1) В</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100"/>
                        <a:buFont typeface="Wingdings" panose="05000000000000000000" pitchFamily="2" charset="2"/>
                        <a:buChar char=""/>
                      </a:pPr>
                      <a:r>
                        <a:rPr lang="ru-RU" sz="2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(4,8 ± 0,2) В</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100"/>
                        <a:buFont typeface="Wingdings" panose="05000000000000000000" pitchFamily="2" charset="2"/>
                        <a:buChar char=""/>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(4,8 ± 0,1) </a:t>
                      </a:r>
                      <a:r>
                        <a:rPr lang="ru-RU" sz="2000" dirty="0" smtClean="0">
                          <a:effectLst/>
                          <a:latin typeface="Times New Roman" panose="02020603050405020304" pitchFamily="18" charset="0"/>
                          <a:ea typeface="Calibri" panose="020F0502020204030204" pitchFamily="34" charset="0"/>
                          <a:cs typeface="Times New Roman" panose="02020603050405020304" pitchFamily="18" charset="0"/>
                        </a:rPr>
                        <a:t>В</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algn="just">
                        <a:lnSpc>
                          <a:spcPct val="107000"/>
                        </a:lnSpc>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Чему равна длина карандаша (см. рисунок)? </a:t>
                      </a:r>
                      <a:r>
                        <a:rPr lang="ru-RU" sz="1800" b="1" dirty="0">
                          <a:solidFill>
                            <a:schemeClr val="accent3">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Погрешность измерения равна двойной цене деления</a:t>
                      </a:r>
                      <a:endParaRPr lang="ru-RU" sz="1800" b="1" dirty="0">
                        <a:solidFill>
                          <a:schemeClr val="accent3">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1) (14,7 ± 0,1) см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2) (14,7 ± 0,2) см</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2000" dirty="0">
                          <a:effectLst/>
                          <a:latin typeface="Times New Roman" panose="02020603050405020304" pitchFamily="18" charset="0"/>
                          <a:ea typeface="Calibri" panose="020F0502020204030204" pitchFamily="34" charset="0"/>
                          <a:cs typeface="Times New Roman" panose="02020603050405020304" pitchFamily="18" charset="0"/>
                        </a:rPr>
                        <a:t>3) (13,7 ± 0,1) см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sz="2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4) (13,7 ± 0,2) см</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5" name="Рисунок 4" descr="1(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3" y="2132855"/>
            <a:ext cx="2304257" cy="1944217"/>
          </a:xfrm>
          <a:prstGeom prst="rect">
            <a:avLst/>
          </a:prstGeom>
          <a:noFill/>
          <a:ln>
            <a:noFill/>
          </a:ln>
        </p:spPr>
      </p:pic>
      <p:pic>
        <p:nvPicPr>
          <p:cNvPr id="6" name="Рисунок 5" descr="C:\Users\vasileva\Desktop\15.2.png"/>
          <p:cNvPicPr/>
          <p:nvPr/>
        </p:nvPicPr>
        <p:blipFill>
          <a:blip r:embed="rId3">
            <a:extLst>
              <a:ext uri="{28A0092B-C50C-407E-A947-70E740481C1C}">
                <a14:useLocalDpi xmlns:a14="http://schemas.microsoft.com/office/drawing/2010/main" val="0"/>
              </a:ext>
            </a:extLst>
          </a:blip>
          <a:srcRect/>
          <a:stretch>
            <a:fillRect/>
          </a:stretch>
        </p:blipFill>
        <p:spPr bwMode="auto">
          <a:xfrm>
            <a:off x="2963173" y="4509120"/>
            <a:ext cx="2328908" cy="1008112"/>
          </a:xfrm>
          <a:prstGeom prst="rect">
            <a:avLst/>
          </a:prstGeom>
          <a:noFill/>
          <a:ln>
            <a:noFill/>
          </a:ln>
        </p:spPr>
      </p:pic>
    </p:spTree>
    <p:extLst>
      <p:ext uri="{BB962C8B-B14F-4D97-AF65-F5344CB8AC3E}">
        <p14:creationId xmlns:p14="http://schemas.microsoft.com/office/powerpoint/2010/main" val="1926008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a:solidFill>
                  <a:schemeClr val="accent3">
                    <a:lumMod val="50000"/>
                  </a:schemeClr>
                </a:solidFill>
              </a:rPr>
              <a:t>№16 Методологические умения</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648" y="1844824"/>
            <a:ext cx="5465335" cy="3755420"/>
          </a:xfrm>
          <a:prstGeom prst="rect">
            <a:avLst/>
          </a:prstGeom>
          <a:ln>
            <a:solidFill>
              <a:schemeClr val="accent1"/>
            </a:solidFill>
          </a:ln>
        </p:spPr>
      </p:pic>
    </p:spTree>
    <p:extLst>
      <p:ext uri="{BB962C8B-B14F-4D97-AF65-F5344CB8AC3E}">
        <p14:creationId xmlns:p14="http://schemas.microsoft.com/office/powerpoint/2010/main" val="26718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617768" cy="1143000"/>
          </a:xfrm>
        </p:spPr>
        <p:txBody>
          <a:bodyPr/>
          <a:lstStyle/>
          <a:p>
            <a:r>
              <a:rPr lang="ru-RU" sz="3600" b="1" dirty="0">
                <a:solidFill>
                  <a:schemeClr val="accent3">
                    <a:lumMod val="50000"/>
                  </a:schemeClr>
                </a:solidFill>
              </a:rPr>
              <a:t>№16 Методологические умения</a:t>
            </a:r>
          </a:p>
        </p:txBody>
      </p:sp>
      <p:pic>
        <p:nvPicPr>
          <p:cNvPr id="5"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268429"/>
            <a:ext cx="4899078" cy="5395421"/>
          </a:xfrm>
          <a:prstGeom prst="rect">
            <a:avLst/>
          </a:prstGeom>
        </p:spPr>
      </p:pic>
      <p:sp>
        <p:nvSpPr>
          <p:cNvPr id="3" name="Объект 2"/>
          <p:cNvSpPr>
            <a:spLocks noGrp="1"/>
          </p:cNvSpPr>
          <p:nvPr>
            <p:ph idx="1"/>
          </p:nvPr>
        </p:nvSpPr>
        <p:spPr/>
        <p:txBody>
          <a:bodyPr/>
          <a:lstStyle/>
          <a:p>
            <a:endParaRPr lang="ru-RU" dirty="0"/>
          </a:p>
        </p:txBody>
      </p:sp>
    </p:spTree>
    <p:extLst>
      <p:ext uri="{BB962C8B-B14F-4D97-AF65-F5344CB8AC3E}">
        <p14:creationId xmlns:p14="http://schemas.microsoft.com/office/powerpoint/2010/main" val="2656423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a:solidFill>
                  <a:schemeClr val="accent3">
                    <a:lumMod val="50000"/>
                  </a:schemeClr>
                </a:solidFill>
              </a:rPr>
              <a:t>№17 Методологические умения (практическое задание)</a:t>
            </a:r>
          </a:p>
        </p:txBody>
      </p:sp>
      <p:sp>
        <p:nvSpPr>
          <p:cNvPr id="5" name="Объект 4"/>
          <p:cNvSpPr>
            <a:spLocks noGrp="1"/>
          </p:cNvSpPr>
          <p:nvPr>
            <p:ph idx="1"/>
          </p:nvPr>
        </p:nvSpPr>
        <p:spPr/>
        <p:txBody>
          <a:bodyPr/>
          <a:lstStyle/>
          <a:p>
            <a:pPr lvl="0"/>
            <a:r>
              <a:rPr lang="ru-RU" sz="2400" dirty="0"/>
              <a:t>Изменения: </a:t>
            </a:r>
            <a:r>
              <a:rPr lang="ru-RU" sz="2400" dirty="0" smtClean="0"/>
              <a:t>каждый </a:t>
            </a:r>
            <a:r>
              <a:rPr lang="ru-RU" sz="2400" dirty="0"/>
              <a:t>комплект предназначен  для </a:t>
            </a:r>
            <a:r>
              <a:rPr lang="ru-RU" sz="2400" b="1" dirty="0"/>
              <a:t>серии</a:t>
            </a:r>
            <a:r>
              <a:rPr lang="ru-RU" sz="2400" dirty="0"/>
              <a:t> экспериментальных заданий</a:t>
            </a:r>
          </a:p>
          <a:p>
            <a:pPr lvl="0"/>
            <a:r>
              <a:rPr lang="ru-RU" sz="2400" dirty="0"/>
              <a:t>Обновленный перечень оборудования </a:t>
            </a:r>
            <a:endParaRPr lang="ru-RU" sz="2400" dirty="0" smtClean="0"/>
          </a:p>
          <a:p>
            <a:pPr marL="114300" lvl="0" indent="0">
              <a:buNone/>
            </a:pPr>
            <a:r>
              <a:rPr lang="ru-RU" sz="2400" b="1" dirty="0"/>
              <a:t> </a:t>
            </a:r>
            <a:r>
              <a:rPr lang="ru-RU" sz="2400" b="1" dirty="0" smtClean="0"/>
              <a:t>       (</a:t>
            </a:r>
            <a:r>
              <a:rPr lang="ru-RU" sz="2400" b="1" dirty="0"/>
              <a:t>Приложение 2)</a:t>
            </a:r>
          </a:p>
          <a:p>
            <a:pPr lvl="0" defTabSz="1244600">
              <a:lnSpc>
                <a:spcPct val="90000"/>
              </a:lnSpc>
              <a:spcBef>
                <a:spcPct val="0"/>
              </a:spcBef>
              <a:spcAft>
                <a:spcPct val="35000"/>
              </a:spcAft>
              <a:defRPr/>
            </a:pPr>
            <a:r>
              <a:rPr lang="ru-RU" sz="2400" dirty="0"/>
              <a:t>Используемые комплекты оборудования </a:t>
            </a:r>
          </a:p>
          <a:p>
            <a:pPr marL="114300" lvl="0" indent="0" defTabSz="1244600">
              <a:lnSpc>
                <a:spcPct val="90000"/>
              </a:lnSpc>
              <a:spcBef>
                <a:spcPct val="0"/>
              </a:spcBef>
              <a:spcAft>
                <a:spcPct val="35000"/>
              </a:spcAft>
              <a:buNone/>
              <a:defRPr/>
            </a:pPr>
            <a:r>
              <a:rPr lang="ru-RU" sz="2000" b="1" dirty="0" smtClean="0">
                <a:solidFill>
                  <a:schemeClr val="accent3">
                    <a:lumMod val="75000"/>
                  </a:schemeClr>
                </a:solidFill>
              </a:rPr>
              <a:t>          № </a:t>
            </a:r>
            <a:r>
              <a:rPr lang="ru-RU" sz="2000" b="1" dirty="0">
                <a:solidFill>
                  <a:schemeClr val="accent3">
                    <a:lumMod val="75000"/>
                  </a:schemeClr>
                </a:solidFill>
              </a:rPr>
              <a:t>1, № 2, № 3, № 4, № 6</a:t>
            </a:r>
          </a:p>
          <a:p>
            <a:pPr marL="114300" indent="0">
              <a:buNone/>
            </a:pPr>
            <a:endParaRPr lang="ru-RU" dirty="0"/>
          </a:p>
        </p:txBody>
      </p:sp>
    </p:spTree>
    <p:extLst>
      <p:ext uri="{BB962C8B-B14F-4D97-AF65-F5344CB8AC3E}">
        <p14:creationId xmlns:p14="http://schemas.microsoft.com/office/powerpoint/2010/main" val="1082238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smtClean="0">
                <a:solidFill>
                  <a:schemeClr val="accent3">
                    <a:lumMod val="50000"/>
                  </a:schemeClr>
                </a:solidFill>
              </a:rPr>
              <a:t>№17 Экспериментальное </a:t>
            </a:r>
            <a:r>
              <a:rPr lang="ru-RU" sz="3600" b="1" dirty="0">
                <a:solidFill>
                  <a:schemeClr val="accent3">
                    <a:lumMod val="50000"/>
                  </a:schemeClr>
                </a:solidFill>
              </a:rPr>
              <a:t>задание (комплект №2)</a:t>
            </a:r>
          </a:p>
        </p:txBody>
      </p:sp>
      <p:sp>
        <p:nvSpPr>
          <p:cNvPr id="3" name="Объект 2"/>
          <p:cNvSpPr>
            <a:spLocks noGrp="1"/>
          </p:cNvSpPr>
          <p:nvPr>
            <p:ph idx="1"/>
          </p:nvPr>
        </p:nvSpPr>
        <p:spPr/>
        <p:txBody>
          <a:bodyPr/>
          <a:lstStyle/>
          <a:p>
            <a:pPr marL="114300" indent="0" algn="just">
              <a:lnSpc>
                <a:spcPct val="107000"/>
              </a:lnSpc>
              <a:spcAft>
                <a:spcPts val="0"/>
              </a:spcAft>
              <a:buNone/>
              <a:defRPr/>
            </a:pPr>
            <a:r>
              <a:rPr lang="ru-RU" sz="2400" dirty="0" smtClean="0">
                <a:latin typeface="Times New Roman"/>
                <a:ea typeface="Calibri"/>
                <a:cs typeface="Times New Roman"/>
              </a:rPr>
              <a:t>- измерение </a:t>
            </a:r>
            <a:r>
              <a:rPr lang="ru-RU" sz="2400" dirty="0">
                <a:latin typeface="Times New Roman"/>
                <a:ea typeface="Calibri"/>
                <a:cs typeface="Times New Roman"/>
              </a:rPr>
              <a:t>жёсткости пружины, </a:t>
            </a:r>
          </a:p>
          <a:p>
            <a:pPr marL="114300" indent="0" algn="just">
              <a:lnSpc>
                <a:spcPct val="107000"/>
              </a:lnSpc>
              <a:spcAft>
                <a:spcPts val="0"/>
              </a:spcAft>
              <a:buNone/>
              <a:defRPr/>
            </a:pPr>
            <a:r>
              <a:rPr lang="ru-RU" sz="2400" dirty="0">
                <a:latin typeface="Times New Roman"/>
                <a:ea typeface="Calibri"/>
                <a:cs typeface="Times New Roman"/>
              </a:rPr>
              <a:t>- измерение коэффициента трения скольжения, </a:t>
            </a:r>
          </a:p>
          <a:p>
            <a:pPr marL="114300" indent="0" algn="just">
              <a:lnSpc>
                <a:spcPct val="107000"/>
              </a:lnSpc>
              <a:spcAft>
                <a:spcPts val="0"/>
              </a:spcAft>
              <a:buNone/>
              <a:defRPr/>
            </a:pPr>
            <a:r>
              <a:rPr lang="ru-RU" sz="2400" dirty="0">
                <a:latin typeface="Times New Roman"/>
                <a:ea typeface="Calibri"/>
                <a:cs typeface="Times New Roman"/>
              </a:rPr>
              <a:t>- измерение работы силы трения, силы упругости, </a:t>
            </a:r>
          </a:p>
          <a:p>
            <a:pPr marL="114300" indent="0" algn="just">
              <a:lnSpc>
                <a:spcPct val="107000"/>
              </a:lnSpc>
              <a:spcAft>
                <a:spcPts val="0"/>
              </a:spcAft>
              <a:buNone/>
              <a:defRPr/>
            </a:pPr>
            <a:r>
              <a:rPr lang="ru-RU" sz="2400" dirty="0">
                <a:latin typeface="Times New Roman"/>
                <a:ea typeface="Calibri"/>
                <a:cs typeface="Times New Roman"/>
              </a:rPr>
              <a:t>- исследование зависимости силы трения скольжения от силы нормального давления и от рода поверхности; </a:t>
            </a:r>
          </a:p>
          <a:p>
            <a:pPr algn="just">
              <a:lnSpc>
                <a:spcPct val="107000"/>
              </a:lnSpc>
              <a:spcAft>
                <a:spcPts val="0"/>
              </a:spcAft>
              <a:buFontTx/>
              <a:buChar char="-"/>
              <a:defRPr/>
            </a:pPr>
            <a:r>
              <a:rPr lang="ru-RU" sz="2400" dirty="0" smtClean="0">
                <a:latin typeface="Times New Roman"/>
                <a:ea typeface="Calibri"/>
                <a:cs typeface="Times New Roman"/>
              </a:rPr>
              <a:t>исследование </a:t>
            </a:r>
            <a:r>
              <a:rPr lang="ru-RU" sz="2400" dirty="0">
                <a:latin typeface="Times New Roman"/>
                <a:ea typeface="Calibri"/>
                <a:cs typeface="Times New Roman"/>
              </a:rPr>
              <a:t>силы упругости, </a:t>
            </a:r>
            <a:endParaRPr lang="ru-RU" sz="2400" dirty="0" smtClean="0">
              <a:latin typeface="Times New Roman"/>
              <a:ea typeface="Calibri"/>
              <a:cs typeface="Times New Roman"/>
            </a:endParaRPr>
          </a:p>
          <a:p>
            <a:pPr marL="114300" indent="0" algn="just">
              <a:lnSpc>
                <a:spcPct val="107000"/>
              </a:lnSpc>
              <a:spcAft>
                <a:spcPts val="0"/>
              </a:spcAft>
              <a:buNone/>
              <a:defRPr/>
            </a:pPr>
            <a:r>
              <a:rPr lang="ru-RU" sz="2400" dirty="0" smtClean="0">
                <a:latin typeface="Times New Roman"/>
                <a:ea typeface="Calibri"/>
                <a:cs typeface="Times New Roman"/>
              </a:rPr>
              <a:t>возникающей </a:t>
            </a:r>
            <a:r>
              <a:rPr lang="ru-RU" sz="2400" dirty="0">
                <a:latin typeface="Times New Roman"/>
                <a:ea typeface="Calibri"/>
                <a:cs typeface="Times New Roman"/>
              </a:rPr>
              <a:t>в пружине, от </a:t>
            </a:r>
            <a:endParaRPr lang="ru-RU" sz="2400" dirty="0" smtClean="0">
              <a:latin typeface="Times New Roman"/>
              <a:ea typeface="Calibri"/>
              <a:cs typeface="Times New Roman"/>
            </a:endParaRPr>
          </a:p>
          <a:p>
            <a:pPr marL="114300" indent="0" algn="just">
              <a:lnSpc>
                <a:spcPct val="107000"/>
              </a:lnSpc>
              <a:spcAft>
                <a:spcPts val="0"/>
              </a:spcAft>
              <a:buNone/>
              <a:defRPr/>
            </a:pPr>
            <a:r>
              <a:rPr lang="ru-RU" sz="2400" dirty="0" smtClean="0">
                <a:latin typeface="Times New Roman"/>
                <a:ea typeface="Calibri"/>
                <a:cs typeface="Times New Roman"/>
              </a:rPr>
              <a:t>степени </a:t>
            </a:r>
            <a:r>
              <a:rPr lang="ru-RU" sz="2400" dirty="0">
                <a:latin typeface="Times New Roman"/>
                <a:ea typeface="Calibri"/>
                <a:cs typeface="Times New Roman"/>
              </a:rPr>
              <a:t>деформации пружины</a:t>
            </a:r>
            <a:endParaRPr lang="ru-RU" sz="2400" dirty="0">
              <a:ea typeface="Calibri"/>
              <a:cs typeface="Times New Roman"/>
            </a:endParaRPr>
          </a:p>
          <a:p>
            <a:endParaRPr lang="ru-RU" dirty="0"/>
          </a:p>
        </p:txBody>
      </p:sp>
      <p:sp>
        <p:nvSpPr>
          <p:cNvPr id="4" name="Овал 3"/>
          <p:cNvSpPr/>
          <p:nvPr/>
        </p:nvSpPr>
        <p:spPr>
          <a:xfrm>
            <a:off x="611560" y="1484784"/>
            <a:ext cx="1800200" cy="16561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Овал 4"/>
          <p:cNvSpPr/>
          <p:nvPr/>
        </p:nvSpPr>
        <p:spPr>
          <a:xfrm>
            <a:off x="827583" y="3068960"/>
            <a:ext cx="1761721"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p:cNvSpPr/>
          <p:nvPr/>
        </p:nvSpPr>
        <p:spPr>
          <a:xfrm>
            <a:off x="827584" y="3924427"/>
            <a:ext cx="1872208"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p:cNvPicPr>
            <a:picLocks noChangeAspect="1"/>
          </p:cNvPicPr>
          <p:nvPr/>
        </p:nvPicPr>
        <p:blipFill rotWithShape="1">
          <a:blip r:embed="rId2"/>
          <a:stretch>
            <a:fillRect/>
          </a:stretch>
        </p:blipFill>
        <p:spPr>
          <a:xfrm>
            <a:off x="5652120" y="3924427"/>
            <a:ext cx="2953844" cy="2844900"/>
          </a:xfrm>
          <a:prstGeom prst="rect">
            <a:avLst/>
          </a:prstGeom>
        </p:spPr>
      </p:pic>
    </p:spTree>
    <p:extLst>
      <p:ext uri="{BB962C8B-B14F-4D97-AF65-F5344CB8AC3E}">
        <p14:creationId xmlns:p14="http://schemas.microsoft.com/office/powerpoint/2010/main" val="2795640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a:solidFill>
                  <a:schemeClr val="accent3">
                    <a:lumMod val="50000"/>
                  </a:schemeClr>
                </a:solidFill>
              </a:rPr>
              <a:t>Экспериментальное задание: проблемы</a:t>
            </a:r>
          </a:p>
        </p:txBody>
      </p:sp>
      <p:sp>
        <p:nvSpPr>
          <p:cNvPr id="3" name="Объект 2"/>
          <p:cNvSpPr>
            <a:spLocks noGrp="1"/>
          </p:cNvSpPr>
          <p:nvPr>
            <p:ph idx="1"/>
          </p:nvPr>
        </p:nvSpPr>
        <p:spPr/>
        <p:txBody>
          <a:bodyPr>
            <a:normAutofit lnSpcReduction="10000"/>
          </a:bodyPr>
          <a:lstStyle/>
          <a:p>
            <a:pPr lvl="0">
              <a:defRPr/>
            </a:pPr>
            <a:r>
              <a:rPr lang="ru-RU" dirty="0"/>
              <a:t>Комплекты избыточны: выбрать </a:t>
            </a:r>
            <a:r>
              <a:rPr lang="ru-RU" b="1" dirty="0"/>
              <a:t>НУЖНОЕ.</a:t>
            </a:r>
          </a:p>
          <a:p>
            <a:pPr lvl="0">
              <a:defRPr/>
            </a:pPr>
            <a:r>
              <a:rPr lang="ru-RU" dirty="0"/>
              <a:t>Самым главным является п. 3: </a:t>
            </a:r>
            <a:r>
              <a:rPr lang="ru-RU" b="1" dirty="0"/>
              <a:t>запись прямых измерений с учетом абсолютной погрешности измерений.</a:t>
            </a:r>
          </a:p>
          <a:p>
            <a:pPr lvl="0">
              <a:defRPr/>
            </a:pPr>
            <a:r>
              <a:rPr lang="ru-RU" dirty="0"/>
              <a:t>Необходимо записывать четко значения измеренных величин с учетом погрешности измерения и обязательным указанием единиц физической величины: </a:t>
            </a:r>
            <a:r>
              <a:rPr lang="en-US" b="1" dirty="0"/>
              <a:t>F</a:t>
            </a:r>
            <a:r>
              <a:rPr lang="ru-RU" b="1" baseline="-25000" dirty="0" err="1"/>
              <a:t>Арх</a:t>
            </a:r>
            <a:r>
              <a:rPr lang="ru-RU" b="1" dirty="0"/>
              <a:t> = (0,28±0,02) Н</a:t>
            </a:r>
            <a:r>
              <a:rPr lang="ru-RU" dirty="0"/>
              <a:t>.</a:t>
            </a:r>
          </a:p>
          <a:p>
            <a:pPr lvl="0">
              <a:defRPr/>
            </a:pPr>
            <a:r>
              <a:rPr lang="ru-RU" dirty="0"/>
              <a:t>Формула для расчета искомой величины должна содержать величины, которые </a:t>
            </a:r>
            <a:r>
              <a:rPr lang="ru-RU" b="1" dirty="0"/>
              <a:t>были заданы и/или измерены</a:t>
            </a:r>
            <a:r>
              <a:rPr lang="ru-RU" dirty="0"/>
              <a:t>. Расчет искомой величины (косвенные измерения) и запись ответа – без учета абсолютных погрешностей.</a:t>
            </a:r>
          </a:p>
          <a:p>
            <a:pPr lvl="0">
              <a:defRPr/>
            </a:pPr>
            <a:r>
              <a:rPr lang="ru-RU" dirty="0"/>
              <a:t>Из опыта: проведение очной консультации по оборудованию на ППЭ для участников экзамена</a:t>
            </a:r>
          </a:p>
          <a:p>
            <a:pPr marL="114300" indent="0">
              <a:buNone/>
            </a:pPr>
            <a:endParaRPr lang="ru-RU" dirty="0"/>
          </a:p>
        </p:txBody>
      </p:sp>
    </p:spTree>
    <p:extLst>
      <p:ext uri="{BB962C8B-B14F-4D97-AF65-F5344CB8AC3E}">
        <p14:creationId xmlns:p14="http://schemas.microsoft.com/office/powerpoint/2010/main" val="29039035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седство">
  <a:themeElements>
    <a:clrScheme name="Соседство">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оседство">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Override1.xml><?xml version="1.0" encoding="utf-8"?>
<a:themeOverride xmlns:a="http://schemas.openxmlformats.org/drawingml/2006/main">
  <a:clrScheme name="Соседство">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themeOverride>
</file>

<file path=docProps/app.xml><?xml version="1.0" encoding="utf-8"?>
<Properties xmlns="http://schemas.openxmlformats.org/officeDocument/2006/extended-properties" xmlns:vt="http://schemas.openxmlformats.org/officeDocument/2006/docPropsVTypes">
  <Template/>
  <TotalTime>132</TotalTime>
  <Words>2044</Words>
  <Application>Microsoft Office PowerPoint</Application>
  <PresentationFormat>Экран (4:3)</PresentationFormat>
  <Paragraphs>256</Paragraphs>
  <Slides>37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Соседство</vt:lpstr>
      <vt:lpstr>Особенности подготовки к ГИА-2021 по физике</vt:lpstr>
      <vt:lpstr>Презентация PowerPoint</vt:lpstr>
      <vt:lpstr>Методологические умения</vt:lpstr>
      <vt:lpstr>№ 15: Методологические умения</vt:lpstr>
      <vt:lpstr>№16 Методологические умения</vt:lpstr>
      <vt:lpstr>№16 Методологические умения</vt:lpstr>
      <vt:lpstr>№17 Методологические умения (практическое задание)</vt:lpstr>
      <vt:lpstr>№17 Экспериментальное задание (комплект №2)</vt:lpstr>
      <vt:lpstr>Экспериментальное задание: проблемы</vt:lpstr>
      <vt:lpstr>№ 18: Понимание принципа действия технических устройств</vt:lpstr>
      <vt:lpstr>№ 18: Понимание принципа действия технических устройств</vt:lpstr>
      <vt:lpstr>№ 18: Понимание принципа действия технических устройств</vt:lpstr>
      <vt:lpstr>Работа с текстом физического содержания</vt:lpstr>
      <vt:lpstr>№ 19: Работа с текстом физического содержания (пример)</vt:lpstr>
      <vt:lpstr>Качественные задачи</vt:lpstr>
      <vt:lpstr>Примеры заданий № 21</vt:lpstr>
      <vt:lpstr>Качественные задачи</vt:lpstr>
      <vt:lpstr>Критерии оценивания № 21</vt:lpstr>
      <vt:lpstr>Расчетные задачи</vt:lpstr>
      <vt:lpstr>Статистика выполнения расчетных задач  2019</vt:lpstr>
      <vt:lpstr>Критерии оценивания расчетных задач</vt:lpstr>
      <vt:lpstr>Расчетные задачи - пример</vt:lpstr>
      <vt:lpstr>Расчетные   задачи: “Дано”</vt:lpstr>
      <vt:lpstr>Расчетные задачи: уравнения и формулы</vt:lpstr>
      <vt:lpstr>Расчетные задачи: “Математические преобразования”</vt:lpstr>
      <vt:lpstr>Пример</vt:lpstr>
      <vt:lpstr>Расчетные задачи: “Ответ”</vt:lpstr>
      <vt:lpstr>Спецификация КИМ ОГЭ – 2021</vt:lpstr>
      <vt:lpstr>МЕТОДИЧЕСКИЕ РЕКОМЕНДАЦИИ  обучающимся по организации индивидуальной подготовки</vt:lpstr>
      <vt:lpstr>МЕТОДИЧЕСКИЕ РЕКОМЕНДАЦИИ  обучающимся по организации индивидуальной подготовки</vt:lpstr>
      <vt:lpstr>МЕТОДИЧЕСКИЕ РЕКОМЕНДАЦИИ  обучающимся по организации индивидуальной подготовки</vt:lpstr>
      <vt:lpstr>МЕТОДИЧЕСКИЕ РЕКОМЕНДАЦИИ  обучающимся по организации индивидуальной подготовки</vt:lpstr>
      <vt:lpstr>Пример   задания   4</vt:lpstr>
      <vt:lpstr>Банк заданий для оценки  естественнонаучной грамотности</vt:lpstr>
      <vt:lpstr>Банк заданий для оценки  естественнонаучной грамотности</vt:lpstr>
      <vt:lpstr>Банк заданий для оценки  естественнонаучной грамотности</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Особенности подготовки к ГИА-2021 по физике</dc:title>
  <dc:creator>Анна Вячеславовна Пешкова</dc:creator>
  <cp:lastModifiedBy>Анна Вячеславовна Пешкова</cp:lastModifiedBy>
  <cp:revision>40</cp:revision>
  <dcterms:created xsi:type="dcterms:W3CDTF">2020-11-24T12:37:20Z</dcterms:created>
  <dcterms:modified xsi:type="dcterms:W3CDTF">2020-11-25T11:13:36Z</dcterms:modified>
</cp:coreProperties>
</file>